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6" r:id="rId2"/>
    <p:sldId id="257" r:id="rId3"/>
    <p:sldId id="259" r:id="rId4"/>
    <p:sldId id="260" r:id="rId5"/>
    <p:sldId id="276" r:id="rId6"/>
    <p:sldId id="277" r:id="rId7"/>
    <p:sldId id="278" r:id="rId8"/>
    <p:sldId id="279" r:id="rId9"/>
    <p:sldId id="280" r:id="rId10"/>
    <p:sldId id="281" r:id="rId11"/>
    <p:sldId id="282" r:id="rId12"/>
    <p:sldId id="283" r:id="rId13"/>
    <p:sldId id="284" r:id="rId14"/>
    <p:sldId id="323" r:id="rId15"/>
    <p:sldId id="324" r:id="rId16"/>
    <p:sldId id="325"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327" r:id="rId30"/>
    <p:sldId id="297" r:id="rId31"/>
    <p:sldId id="321" r:id="rId32"/>
    <p:sldId id="300" r:id="rId33"/>
    <p:sldId id="301" r:id="rId34"/>
    <p:sldId id="302" r:id="rId35"/>
    <p:sldId id="319" r:id="rId36"/>
    <p:sldId id="304" r:id="rId37"/>
    <p:sldId id="305" r:id="rId38"/>
    <p:sldId id="306" r:id="rId39"/>
    <p:sldId id="307" r:id="rId40"/>
    <p:sldId id="308" r:id="rId41"/>
    <p:sldId id="318" r:id="rId42"/>
    <p:sldId id="310" r:id="rId43"/>
    <p:sldId id="311" r:id="rId44"/>
    <p:sldId id="312" r:id="rId45"/>
    <p:sldId id="313" r:id="rId46"/>
    <p:sldId id="322" r:id="rId47"/>
    <p:sldId id="317" r:id="rId48"/>
    <p:sldId id="315" r:id="rId49"/>
    <p:sldId id="316" r:id="rId50"/>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26" autoAdjust="0"/>
  </p:normalViewPr>
  <p:slideViewPr>
    <p:cSldViewPr>
      <p:cViewPr varScale="1">
        <p:scale>
          <a:sx n="107" d="100"/>
          <a:sy n="107" d="100"/>
        </p:scale>
        <p:origin x="1734" y="108"/>
      </p:cViewPr>
      <p:guideLst>
        <p:guide orient="horz" pos="2880"/>
        <p:guide pos="2160"/>
      </p:guideLst>
    </p:cSldViewPr>
  </p:slideViewPr>
  <p:notesTextViewPr>
    <p:cViewPr>
      <p:scale>
        <a:sx n="100" d="100"/>
        <a:sy n="100" d="100"/>
      </p:scale>
      <p:origin x="0" y="0"/>
    </p:cViewPr>
  </p:notesTextViewPr>
  <p:notesViewPr>
    <p:cSldViewPr>
      <p:cViewPr varScale="1">
        <p:scale>
          <a:sx n="83" d="100"/>
          <a:sy n="83" d="100"/>
        </p:scale>
        <p:origin x="2184"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10D0A7E-7876-4856-6711-44D0B8AAA617}"/>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5D73F6E5-00F2-3BE5-A0B5-30BC1366B33B}"/>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44D06027-BA41-4385-9BA1-57DBE0D58D0B}" type="datetimeFigureOut">
              <a:rPr lang="zh-TW" altLang="en-US" smtClean="0"/>
              <a:t>2024/5/20</a:t>
            </a:fld>
            <a:endParaRPr lang="zh-TW" altLang="en-US"/>
          </a:p>
        </p:txBody>
      </p:sp>
      <p:sp>
        <p:nvSpPr>
          <p:cNvPr id="4" name="頁尾版面配置區 3">
            <a:extLst>
              <a:ext uri="{FF2B5EF4-FFF2-40B4-BE49-F238E27FC236}">
                <a16:creationId xmlns:a16="http://schemas.microsoft.com/office/drawing/2014/main" id="{25599288-6C70-8102-B46C-C9C972BA77E6}"/>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C9D9B503-5B6B-1FB5-E46C-2A0846B733FF}"/>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58538222-1B5C-4416-B99C-AF125958E8E5}" type="slidenum">
              <a:rPr lang="zh-TW" altLang="en-US" smtClean="0"/>
              <a:t>‹#›</a:t>
            </a:fld>
            <a:endParaRPr lang="zh-TW" altLang="en-US"/>
          </a:p>
        </p:txBody>
      </p:sp>
    </p:spTree>
    <p:extLst>
      <p:ext uri="{BB962C8B-B14F-4D97-AF65-F5344CB8AC3E}">
        <p14:creationId xmlns:p14="http://schemas.microsoft.com/office/powerpoint/2010/main" val="1640367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A66ED2D-CBC8-4FAF-A853-45655E798724}" type="datetimeFigureOut">
              <a:rPr lang="zh-TW" altLang="en-US" smtClean="0"/>
              <a:t>2024/5/20</a:t>
            </a:fld>
            <a:endParaRPr lang="zh-TW" altLang="en-US"/>
          </a:p>
        </p:txBody>
      </p:sp>
      <p:sp>
        <p:nvSpPr>
          <p:cNvPr id="4" name="投影片影像版面配置區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491A6EB3-7963-4953-9E09-2B56E19C19CF}" type="slidenum">
              <a:rPr lang="zh-TW" altLang="en-US" smtClean="0"/>
              <a:t>‹#›</a:t>
            </a:fld>
            <a:endParaRPr lang="zh-TW" altLang="en-US"/>
          </a:p>
        </p:txBody>
      </p:sp>
    </p:spTree>
    <p:extLst>
      <p:ext uri="{BB962C8B-B14F-4D97-AF65-F5344CB8AC3E}">
        <p14:creationId xmlns:p14="http://schemas.microsoft.com/office/powerpoint/2010/main" val="14986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1742A78D-70D0-46B4-9C64-B280B21949C4}" type="slidenum">
              <a:rPr lang="zh-TW" altLang="en-US" smtClean="0"/>
              <a:t>1</a:t>
            </a:fld>
            <a:endParaRPr lang="zh-TW" altLang="en-US"/>
          </a:p>
        </p:txBody>
      </p:sp>
    </p:spTree>
    <p:extLst>
      <p:ext uri="{BB962C8B-B14F-4D97-AF65-F5344CB8AC3E}">
        <p14:creationId xmlns:p14="http://schemas.microsoft.com/office/powerpoint/2010/main" val="3893237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Holder 6"/>
          <p:cNvSpPr>
            <a:spLocks noGrp="1"/>
          </p:cNvSpPr>
          <p:nvPr>
            <p:ph type="sldNum" sz="quarter" idx="7"/>
          </p:nvPr>
        </p:nvSpPr>
        <p:spPr/>
        <p:txBody>
          <a:bodyPr lIns="0" tIns="0" rIns="0" bIns="0"/>
          <a:lstStyle>
            <a:lvl1pPr>
              <a:defRPr sz="1400" b="1" i="0">
                <a:solidFill>
                  <a:schemeClr val="tx1"/>
                </a:solidFill>
                <a:latin typeface="微軟正黑體"/>
                <a:cs typeface="微軟正黑體"/>
              </a:defRPr>
            </a:lvl1pPr>
          </a:lstStyle>
          <a:p>
            <a:pPr marL="12700">
              <a:lnSpc>
                <a:spcPct val="100000"/>
              </a:lnSpc>
              <a:spcBef>
                <a:spcPts val="210"/>
              </a:spcBef>
            </a:pPr>
            <a:r>
              <a:rPr spc="-25" dirty="0"/>
              <a:t>P</a:t>
            </a:r>
            <a:fld id="{81D60167-4931-47E6-BA6A-407CBD079E47}" type="slidenum">
              <a:rPr spc="-25" dirty="0"/>
              <a:t>‹#›</a:t>
            </a:fld>
            <a:endParaRPr spc="-25" dirty="0"/>
          </a:p>
        </p:txBody>
      </p:sp>
      <p:sp>
        <p:nvSpPr>
          <p:cNvPr id="7" name="Rectangle 7">
            <a:extLst>
              <a:ext uri="{FF2B5EF4-FFF2-40B4-BE49-F238E27FC236}">
                <a16:creationId xmlns:a16="http://schemas.microsoft.com/office/drawing/2014/main" id="{90E8A875-463E-C542-7596-500A97502A86}"/>
              </a:ext>
            </a:extLst>
          </p:cNvPr>
          <p:cNvSpPr>
            <a:spLocks noGrp="1" noChangeArrowheads="1"/>
          </p:cNvSpPr>
          <p:nvPr>
            <p:ph type="title"/>
          </p:nvPr>
        </p:nvSpPr>
        <p:spPr bwMode="auto">
          <a:xfrm>
            <a:off x="266889" y="708151"/>
            <a:ext cx="8382000" cy="762000"/>
          </a:xfrm>
          <a:prstGeom prst="rect">
            <a:avLst/>
          </a:prstGeom>
          <a:noFill/>
          <a:ln w="9525">
            <a:noFill/>
            <a:miter lim="800000"/>
            <a:headEnd/>
            <a:tailEnd/>
          </a:ln>
          <a:effectLst/>
        </p:spPr>
        <p:txBody>
          <a:bodyPr vert="horz" wrap="square" lIns="91410" tIns="45706" rIns="91410" bIns="45706" numCol="1" anchor="ctr" anchorCtr="0" compatLnSpc="1">
            <a:prstTxWarp prst="textNoShape">
              <a:avLst/>
            </a:prstTxWarp>
          </a:bodyPr>
          <a:lstStyle/>
          <a:p>
            <a:pPr lvl="0"/>
            <a:endParaRPr lang="zh-TW" altLang="zh-TW" dirty="0"/>
          </a:p>
        </p:txBody>
      </p:sp>
      <p:sp>
        <p:nvSpPr>
          <p:cNvPr id="8" name="Rectangle 8">
            <a:extLst>
              <a:ext uri="{FF2B5EF4-FFF2-40B4-BE49-F238E27FC236}">
                <a16:creationId xmlns:a16="http://schemas.microsoft.com/office/drawing/2014/main" id="{662F5B4C-EF93-D6DB-8327-48EC1BCA5588}"/>
              </a:ext>
            </a:extLst>
          </p:cNvPr>
          <p:cNvSpPr>
            <a:spLocks noGrp="1" noChangeArrowheads="1"/>
          </p:cNvSpPr>
          <p:nvPr>
            <p:ph idx="1"/>
          </p:nvPr>
        </p:nvSpPr>
        <p:spPr bwMode="auto">
          <a:xfrm>
            <a:off x="381000" y="1676400"/>
            <a:ext cx="838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endParaRPr lang="en-US" altLang="zh-TW" dirty="0"/>
          </a:p>
          <a:p>
            <a:pPr lvl="3"/>
            <a:r>
              <a:rPr lang="zh-TW" altLang="en-US" dirty="0"/>
              <a:t>第四層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5" name="Holder 5"/>
          <p:cNvSpPr>
            <a:spLocks noGrp="1"/>
          </p:cNvSpPr>
          <p:nvPr>
            <p:ph type="sldNum" sz="quarter" idx="7"/>
          </p:nvPr>
        </p:nvSpPr>
        <p:spPr/>
        <p:txBody>
          <a:bodyPr lIns="0" tIns="0" rIns="0" bIns="0"/>
          <a:lstStyle>
            <a:lvl1pPr>
              <a:defRPr sz="1400" b="1" i="0">
                <a:solidFill>
                  <a:schemeClr val="tx1"/>
                </a:solidFill>
                <a:latin typeface="微軟正黑體"/>
                <a:cs typeface="微軟正黑體"/>
              </a:defRPr>
            </a:lvl1pPr>
          </a:lstStyle>
          <a:p>
            <a:pPr marL="12700">
              <a:lnSpc>
                <a:spcPct val="100000"/>
              </a:lnSpc>
              <a:spcBef>
                <a:spcPts val="210"/>
              </a:spcBef>
            </a:pPr>
            <a:r>
              <a:rPr spc="-25" dirty="0"/>
              <a:t>P</a:t>
            </a: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標題投影片">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5A0546-1417-411B-9C03-BD75F531D44A}"/>
              </a:ext>
            </a:extLst>
          </p:cNvPr>
          <p:cNvSpPr>
            <a:spLocks noChangeArrowheads="1"/>
          </p:cNvSpPr>
          <p:nvPr userDrawn="1"/>
        </p:nvSpPr>
        <p:spPr bwMode="auto">
          <a:xfrm>
            <a:off x="4114800" y="6324600"/>
            <a:ext cx="4495800" cy="152400"/>
          </a:xfrm>
          <a:prstGeom prst="rect">
            <a:avLst/>
          </a:prstGeom>
          <a:gradFill rotWithShape="0">
            <a:gsLst>
              <a:gs pos="0">
                <a:srgbClr val="3333CC"/>
              </a:gs>
              <a:gs pos="100000">
                <a:srgbClr val="CC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sz="1350"/>
          </a:p>
        </p:txBody>
      </p:sp>
      <p:sp>
        <p:nvSpPr>
          <p:cNvPr id="19" name="Rectangle 3">
            <a:extLst>
              <a:ext uri="{FF2B5EF4-FFF2-40B4-BE49-F238E27FC236}">
                <a16:creationId xmlns:a16="http://schemas.microsoft.com/office/drawing/2014/main" id="{D40E62ED-D3F5-4980-85A8-BA4AE438BD12}"/>
              </a:ext>
            </a:extLst>
          </p:cNvPr>
          <p:cNvSpPr>
            <a:spLocks noChangeArrowheads="1"/>
          </p:cNvSpPr>
          <p:nvPr userDrawn="1"/>
        </p:nvSpPr>
        <p:spPr bwMode="auto">
          <a:xfrm>
            <a:off x="684213" y="3429000"/>
            <a:ext cx="7739062" cy="152400"/>
          </a:xfrm>
          <a:prstGeom prst="rect">
            <a:avLst/>
          </a:prstGeom>
          <a:gradFill rotWithShape="0">
            <a:gsLst>
              <a:gs pos="0">
                <a:srgbClr val="3333CC"/>
              </a:gs>
              <a:gs pos="100000">
                <a:srgbClr val="CC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sz="1350"/>
          </a:p>
        </p:txBody>
      </p:sp>
      <p:sp>
        <p:nvSpPr>
          <p:cNvPr id="20" name="Rectangle 3">
            <a:extLst>
              <a:ext uri="{FF2B5EF4-FFF2-40B4-BE49-F238E27FC236}">
                <a16:creationId xmlns:a16="http://schemas.microsoft.com/office/drawing/2014/main" id="{BECA6736-D0B3-4030-B950-D219EF3FFD2E}"/>
              </a:ext>
            </a:extLst>
          </p:cNvPr>
          <p:cNvSpPr>
            <a:spLocks noGrp="1" noChangeArrowheads="1"/>
          </p:cNvSpPr>
          <p:nvPr>
            <p:ph type="ctrTitle"/>
          </p:nvPr>
        </p:nvSpPr>
        <p:spPr>
          <a:xfrm>
            <a:off x="685806" y="2133600"/>
            <a:ext cx="7772400" cy="1214438"/>
          </a:xfrm>
          <a:prstGeom prst="rect">
            <a:avLst/>
          </a:prstGeom>
        </p:spPr>
        <p:txBody>
          <a:bodyPr/>
          <a:lstStyle>
            <a:lvl1pPr>
              <a:defRPr sz="2400"/>
            </a:lvl1pPr>
          </a:lstStyle>
          <a:p>
            <a:r>
              <a:rPr lang="zh-TW" altLang="en-US" dirty="0"/>
              <a:t>按一下以編輯母片標題樣式</a:t>
            </a:r>
          </a:p>
        </p:txBody>
      </p:sp>
      <p:sp>
        <p:nvSpPr>
          <p:cNvPr id="21" name="Rectangle 4">
            <a:extLst>
              <a:ext uri="{FF2B5EF4-FFF2-40B4-BE49-F238E27FC236}">
                <a16:creationId xmlns:a16="http://schemas.microsoft.com/office/drawing/2014/main" id="{E417C0E2-C180-4B8A-88E9-2734FDEBEE58}"/>
              </a:ext>
            </a:extLst>
          </p:cNvPr>
          <p:cNvSpPr>
            <a:spLocks noGrp="1" noChangeArrowheads="1"/>
          </p:cNvSpPr>
          <p:nvPr>
            <p:ph type="subTitle" idx="1"/>
          </p:nvPr>
        </p:nvSpPr>
        <p:spPr>
          <a:xfrm>
            <a:off x="1371600" y="4068765"/>
            <a:ext cx="6400800" cy="1417637"/>
          </a:xfrm>
          <a:prstGeom prst="rect">
            <a:avLst/>
          </a:prstGeom>
        </p:spPr>
        <p:txBody>
          <a:bodyPr/>
          <a:lstStyle>
            <a:lvl1pPr marL="0" indent="0" algn="ctr">
              <a:buFont typeface="Wingdings" pitchFamily="2" charset="2"/>
              <a:buNone/>
              <a:defRPr/>
            </a:lvl1pPr>
          </a:lstStyle>
          <a:p>
            <a:r>
              <a:rPr lang="zh-TW" altLang="en-US" dirty="0"/>
              <a:t>按一下以編輯母片副標題樣式</a:t>
            </a:r>
          </a:p>
        </p:txBody>
      </p:sp>
      <p:sp>
        <p:nvSpPr>
          <p:cNvPr id="22" name="Rectangle 10">
            <a:extLst>
              <a:ext uri="{FF2B5EF4-FFF2-40B4-BE49-F238E27FC236}">
                <a16:creationId xmlns:a16="http://schemas.microsoft.com/office/drawing/2014/main" id="{29C38ECC-5412-456D-BAA3-D94B7D391266}"/>
              </a:ext>
            </a:extLst>
          </p:cNvPr>
          <p:cNvSpPr>
            <a:spLocks noGrp="1" noChangeArrowheads="1"/>
          </p:cNvSpPr>
          <p:nvPr>
            <p:ph type="sldNum" sz="quarter" idx="10"/>
          </p:nvPr>
        </p:nvSpPr>
        <p:spPr bwMode="auto">
          <a:xfrm>
            <a:off x="6553200" y="6245225"/>
            <a:ext cx="2133600" cy="476250"/>
          </a:xfrm>
          <a:prstGeom prst="rect">
            <a:avLst/>
          </a:prstGeom>
          <a:ln>
            <a:miter lim="800000"/>
            <a:headEnd/>
            <a:tailEnd/>
          </a:ln>
        </p:spPr>
        <p:txBody>
          <a:bodyPr vert="horz" wrap="square" lIns="91410" tIns="45706" rIns="91410" bIns="45706" numCol="1" anchor="t" anchorCtr="0" compatLnSpc="1">
            <a:prstTxWarp prst="textNoShape">
              <a:avLst/>
            </a:prstTxWarp>
          </a:bodyPr>
          <a:lstStyle>
            <a:lvl1pPr algn="r">
              <a:defRPr sz="1050">
                <a:latin typeface="Arial" pitchFamily="34" charset="0"/>
                <a:ea typeface="新細明體" pitchFamily="18" charset="-120"/>
              </a:defRPr>
            </a:lvl1pPr>
          </a:lstStyle>
          <a:p>
            <a:fld id="{8F1810F8-6060-463F-85AB-707945778F3B}" type="slidenum">
              <a:rPr lang="zh-TW" altLang="en-US" smtClean="0"/>
              <a:t>‹#›</a:t>
            </a:fld>
            <a:endParaRPr lang="zh-TW" altLang="en-US"/>
          </a:p>
        </p:txBody>
      </p:sp>
      <p:sp>
        <p:nvSpPr>
          <p:cNvPr id="3" name="Text Box 9">
            <a:extLst>
              <a:ext uri="{FF2B5EF4-FFF2-40B4-BE49-F238E27FC236}">
                <a16:creationId xmlns:a16="http://schemas.microsoft.com/office/drawing/2014/main" id="{19887032-5FD4-2FA3-CD84-DBA1D39701CD}"/>
              </a:ext>
            </a:extLst>
          </p:cNvPr>
          <p:cNvSpPr txBox="1">
            <a:spLocks noChangeArrowheads="1"/>
          </p:cNvSpPr>
          <p:nvPr userDrawn="1"/>
        </p:nvSpPr>
        <p:spPr bwMode="auto">
          <a:xfrm>
            <a:off x="1822361" y="410357"/>
            <a:ext cx="7086600" cy="253895"/>
          </a:xfrm>
          <a:prstGeom prst="rect">
            <a:avLst/>
          </a:prstGeom>
          <a:noFill/>
          <a:ln w="9525">
            <a:noFill/>
            <a:miter lim="800000"/>
            <a:headEnd/>
            <a:tailEnd/>
          </a:ln>
          <a:effectLst/>
        </p:spPr>
        <p:txBody>
          <a:bodyPr lIns="68558" tIns="34280" rIns="68558" bIns="34280">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r">
              <a:spcBef>
                <a:spcPct val="50000"/>
              </a:spcBef>
              <a:defRPr/>
            </a:pPr>
            <a:r>
              <a:rPr kumimoji="0" lang="en-US" altLang="zh-TW" sz="1200" b="1" i="1" dirty="0">
                <a:solidFill>
                  <a:srgbClr val="303030"/>
                </a:solidFill>
                <a:cs typeface="Arial" pitchFamily="34" charset="0"/>
              </a:rPr>
              <a:t>Institute of Electronics, NYCU</a:t>
            </a:r>
          </a:p>
        </p:txBody>
      </p:sp>
      <p:pic>
        <p:nvPicPr>
          <p:cNvPr id="4" name="Picture 3" descr="A blue and black logo&#10;&#10;Description automatically generated">
            <a:extLst>
              <a:ext uri="{FF2B5EF4-FFF2-40B4-BE49-F238E27FC236}">
                <a16:creationId xmlns:a16="http://schemas.microsoft.com/office/drawing/2014/main" id="{5F6B3963-BF49-A1E5-AE65-2E8696D480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14" t="19398" r="18764" b="19265"/>
          <a:stretch/>
        </p:blipFill>
        <p:spPr>
          <a:xfrm>
            <a:off x="176306" y="28990"/>
            <a:ext cx="1419836" cy="1404152"/>
          </a:xfrm>
          <a:prstGeom prst="rect">
            <a:avLst/>
          </a:prstGeom>
        </p:spPr>
      </p:pic>
      <p:sp>
        <p:nvSpPr>
          <p:cNvPr id="5" name="Rectangle 8">
            <a:extLst>
              <a:ext uri="{FF2B5EF4-FFF2-40B4-BE49-F238E27FC236}">
                <a16:creationId xmlns:a16="http://schemas.microsoft.com/office/drawing/2014/main" id="{7BD56FF8-18A0-C796-736E-815FAAC7E59B}"/>
              </a:ext>
            </a:extLst>
          </p:cNvPr>
          <p:cNvSpPr>
            <a:spLocks noChangeArrowheads="1"/>
          </p:cNvSpPr>
          <p:nvPr userDrawn="1"/>
        </p:nvSpPr>
        <p:spPr bwMode="auto">
          <a:xfrm>
            <a:off x="1098311" y="6245567"/>
            <a:ext cx="2715001" cy="377006"/>
          </a:xfrm>
          <a:prstGeom prst="rect">
            <a:avLst/>
          </a:prstGeom>
          <a:solidFill>
            <a:schemeClr val="bg1"/>
          </a:solidFill>
          <a:ln>
            <a:noFill/>
          </a:ln>
        </p:spPr>
        <p:txBody>
          <a:bodyPr wrap="square" lIns="68558" tIns="34280" rIns="68558" bIns="3428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2000" i="1" dirty="0">
                <a:solidFill>
                  <a:srgbClr val="061244"/>
                </a:solidFill>
                <a:latin typeface="Arial Black" pitchFamily="34" charset="0"/>
              </a:rPr>
              <a:t>N</a:t>
            </a:r>
            <a:r>
              <a:rPr kumimoji="0" lang="en-US" altLang="zh-TW" sz="2000" i="1" dirty="0">
                <a:solidFill>
                  <a:srgbClr val="0A1D6E"/>
                </a:solidFill>
                <a:latin typeface="Arial Black" pitchFamily="34" charset="0"/>
              </a:rPr>
              <a:t>Y</a:t>
            </a:r>
            <a:r>
              <a:rPr kumimoji="0" lang="en-US" altLang="zh-TW" sz="2000" i="1" dirty="0">
                <a:solidFill>
                  <a:srgbClr val="2349EB"/>
                </a:solidFill>
                <a:latin typeface="Arial Black" pitchFamily="34" charset="0"/>
              </a:rPr>
              <a:t>C</a:t>
            </a:r>
            <a:r>
              <a:rPr kumimoji="0" lang="en-US" altLang="zh-TW" sz="2000" i="1" dirty="0">
                <a:solidFill>
                  <a:srgbClr val="869BF4"/>
                </a:solidFill>
                <a:latin typeface="Arial Black" pitchFamily="34" charset="0"/>
              </a:rPr>
              <a:t>U </a:t>
            </a:r>
            <a:r>
              <a:rPr kumimoji="0" lang="en-US" altLang="zh-TW" sz="2000" i="1" dirty="0">
                <a:solidFill>
                  <a:srgbClr val="061244"/>
                </a:solidFill>
                <a:latin typeface="Arial Black" pitchFamily="34" charset="0"/>
              </a:rPr>
              <a:t>CE</a:t>
            </a:r>
            <a:r>
              <a:rPr kumimoji="0" lang="en-US" altLang="zh-TW" sz="2000" i="1" dirty="0">
                <a:solidFill>
                  <a:srgbClr val="0A1D6E"/>
                </a:solidFill>
                <a:latin typeface="Arial Black" pitchFamily="34" charset="0"/>
              </a:rPr>
              <a:t>R</a:t>
            </a:r>
            <a:r>
              <a:rPr kumimoji="0" lang="en-US" altLang="zh-TW" sz="2000" i="1" dirty="0">
                <a:solidFill>
                  <a:srgbClr val="1234C2"/>
                </a:solidFill>
                <a:latin typeface="Arial Black" pitchFamily="34" charset="0"/>
              </a:rPr>
              <a:t>E</a:t>
            </a:r>
            <a:r>
              <a:rPr kumimoji="0" lang="en-US" altLang="zh-TW" sz="2000" i="1" dirty="0">
                <a:solidFill>
                  <a:srgbClr val="2349EB"/>
                </a:solidFill>
                <a:latin typeface="Arial Black" pitchFamily="34" charset="0"/>
              </a:rPr>
              <a:t>S </a:t>
            </a:r>
            <a:r>
              <a:rPr kumimoji="0" lang="en-US" altLang="zh-TW" sz="2000" i="1" dirty="0">
                <a:solidFill>
                  <a:srgbClr val="869BF4"/>
                </a:solidFill>
                <a:latin typeface="Arial Black" pitchFamily="34" charset="0"/>
              </a:rPr>
              <a:t>L</a:t>
            </a:r>
            <a:r>
              <a:rPr kumimoji="0" lang="en-US" altLang="zh-TW" sz="2000" i="1" dirty="0">
                <a:solidFill>
                  <a:srgbClr val="A7B6F7"/>
                </a:solidFill>
                <a:latin typeface="Arial Black" pitchFamily="34" charset="0"/>
              </a:rPr>
              <a:t>A</a:t>
            </a:r>
            <a:r>
              <a:rPr kumimoji="0" lang="en-US" altLang="zh-TW" sz="2000" i="1" dirty="0">
                <a:solidFill>
                  <a:srgbClr val="CDD6FB"/>
                </a:solidFill>
                <a:latin typeface="Arial Black" pitchFamily="34" charset="0"/>
              </a:rPr>
              <a:t>B</a:t>
            </a:r>
          </a:p>
        </p:txBody>
      </p:sp>
      <p:pic>
        <p:nvPicPr>
          <p:cNvPr id="6" name="Picture 5" descr="Logo&#10;&#10;Description automatically generated">
            <a:extLst>
              <a:ext uri="{FF2B5EF4-FFF2-40B4-BE49-F238E27FC236}">
                <a16:creationId xmlns:a16="http://schemas.microsoft.com/office/drawing/2014/main" id="{9B5B1D37-9DAB-997F-D375-71C249912176}"/>
              </a:ext>
            </a:extLst>
          </p:cNvPr>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306" y="5825608"/>
            <a:ext cx="897119" cy="889645"/>
          </a:xfrm>
          <a:prstGeom prst="rect">
            <a:avLst/>
          </a:prstGeom>
        </p:spPr>
      </p:pic>
      <p:sp>
        <p:nvSpPr>
          <p:cNvPr id="7" name="Rectangle 3">
            <a:extLst>
              <a:ext uri="{FF2B5EF4-FFF2-40B4-BE49-F238E27FC236}">
                <a16:creationId xmlns:a16="http://schemas.microsoft.com/office/drawing/2014/main" id="{5BF76E9E-F8CF-5A6A-E937-59D44E8BEDFF}"/>
              </a:ext>
            </a:extLst>
          </p:cNvPr>
          <p:cNvSpPr>
            <a:spLocks noChangeArrowheads="1"/>
          </p:cNvSpPr>
          <p:nvPr userDrawn="1"/>
        </p:nvSpPr>
        <p:spPr bwMode="auto">
          <a:xfrm>
            <a:off x="1905000" y="722312"/>
            <a:ext cx="6477000" cy="115888"/>
          </a:xfrm>
          <a:prstGeom prst="rect">
            <a:avLst/>
          </a:prstGeom>
          <a:gradFill rotWithShape="0">
            <a:gsLst>
              <a:gs pos="0">
                <a:srgbClr val="3333CC"/>
              </a:gs>
              <a:gs pos="100000">
                <a:srgbClr val="CC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Tree>
    <p:extLst>
      <p:ext uri="{BB962C8B-B14F-4D97-AF65-F5344CB8AC3E}">
        <p14:creationId xmlns:p14="http://schemas.microsoft.com/office/powerpoint/2010/main" val="49014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81000" y="762000"/>
            <a:ext cx="7620000" cy="762000"/>
          </a:xfrm>
          <a:prstGeom prst="rect">
            <a:avLst/>
          </a:prstGeom>
        </p:spPr>
        <p:txBody>
          <a:bodyPr/>
          <a:lstStyle>
            <a:lvl1pPr>
              <a:defRPr sz="2400">
                <a:latin typeface="Times New Roman" panose="02020603050405020304" pitchFamily="18" charset="0"/>
                <a:ea typeface="DFKai-SB" panose="03000509000000000000" pitchFamily="49" charset="-120"/>
                <a:cs typeface="Times New Roman" panose="02020603050405020304" pitchFamily="18" charset="0"/>
              </a:defRPr>
            </a:lvl1pPr>
          </a:lstStyle>
          <a:p>
            <a:r>
              <a:rPr lang="zh-TW" altLang="en-US" dirty="0"/>
              <a:t>按一下以編輯母片標題樣式</a:t>
            </a:r>
          </a:p>
        </p:txBody>
      </p:sp>
      <p:sp>
        <p:nvSpPr>
          <p:cNvPr id="3" name="內容版面配置區 2"/>
          <p:cNvSpPr>
            <a:spLocks noGrp="1"/>
          </p:cNvSpPr>
          <p:nvPr>
            <p:ph idx="1"/>
          </p:nvPr>
        </p:nvSpPr>
        <p:spPr>
          <a:xfrm>
            <a:off x="381000" y="1676400"/>
            <a:ext cx="8382000" cy="4800600"/>
          </a:xfrm>
          <a:prstGeom prst="rect">
            <a:avLst/>
          </a:prstGeom>
        </p:spPr>
        <p:txBody>
          <a:bodyPr/>
          <a:lstStyle>
            <a:lvl1pPr>
              <a:defRPr sz="2000"/>
            </a:lvl1pPr>
            <a:lvl2pPr>
              <a:defRPr sz="1800"/>
            </a:lvl2pPr>
            <a:lvl3pPr>
              <a:defRPr sz="1600"/>
            </a:lvl3pPr>
            <a:lvl4pPr>
              <a:defRPr sz="1600"/>
            </a:lvl4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p:txBody>
      </p:sp>
    </p:spTree>
    <p:extLst>
      <p:ext uri="{BB962C8B-B14F-4D97-AF65-F5344CB8AC3E}">
        <p14:creationId xmlns:p14="http://schemas.microsoft.com/office/powerpoint/2010/main" val="907191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8574405" y="6396550"/>
            <a:ext cx="388620" cy="262890"/>
          </a:xfrm>
          <a:prstGeom prst="rect">
            <a:avLst/>
          </a:prstGeom>
        </p:spPr>
        <p:txBody>
          <a:bodyPr wrap="square" lIns="0" tIns="0" rIns="0" bIns="0">
            <a:spAutoFit/>
          </a:bodyPr>
          <a:lstStyle>
            <a:lvl1pPr>
              <a:defRPr sz="1400" b="1" i="0">
                <a:solidFill>
                  <a:schemeClr val="tx1"/>
                </a:solidFill>
                <a:latin typeface="微軟正黑體"/>
                <a:cs typeface="微軟正黑體"/>
              </a:defRPr>
            </a:lvl1pPr>
          </a:lstStyle>
          <a:p>
            <a:pPr marL="12700">
              <a:lnSpc>
                <a:spcPct val="100000"/>
              </a:lnSpc>
              <a:spcBef>
                <a:spcPts val="210"/>
              </a:spcBef>
            </a:pPr>
            <a:r>
              <a:rPr spc="-25" dirty="0"/>
              <a:t>P</a:t>
            </a:r>
            <a:fld id="{81D60167-4931-47E6-BA6A-407CBD079E47}" type="slidenum">
              <a:rPr spc="-25" dirty="0"/>
              <a:t>‹#›</a:t>
            </a:fld>
            <a:endParaRPr spc="-25" dirty="0"/>
          </a:p>
        </p:txBody>
      </p:sp>
      <p:sp>
        <p:nvSpPr>
          <p:cNvPr id="7" name="Text Box 5">
            <a:extLst>
              <a:ext uri="{FF2B5EF4-FFF2-40B4-BE49-F238E27FC236}">
                <a16:creationId xmlns:a16="http://schemas.microsoft.com/office/drawing/2014/main" id="{1CF089C5-9077-23A9-28C8-478B85595358}"/>
              </a:ext>
            </a:extLst>
          </p:cNvPr>
          <p:cNvSpPr txBox="1">
            <a:spLocks noChangeArrowheads="1"/>
          </p:cNvSpPr>
          <p:nvPr userDrawn="1"/>
        </p:nvSpPr>
        <p:spPr bwMode="auto">
          <a:xfrm>
            <a:off x="317216" y="147040"/>
            <a:ext cx="7909489" cy="346228"/>
          </a:xfrm>
          <a:prstGeom prst="rect">
            <a:avLst/>
          </a:prstGeom>
          <a:noFill/>
          <a:ln w="9525">
            <a:noFill/>
            <a:miter lim="800000"/>
            <a:headEnd/>
            <a:tailEnd/>
          </a:ln>
          <a:effectLst/>
        </p:spPr>
        <p:txBody>
          <a:bodyPr wrap="square" lIns="68558" tIns="34280" rIns="68558" bIns="34280">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spcBef>
                <a:spcPct val="50000"/>
              </a:spcBef>
              <a:defRPr/>
            </a:pPr>
            <a:r>
              <a:rPr kumimoji="0" lang="en-US" altLang="zh-TW" sz="1800" i="1" dirty="0">
                <a:solidFill>
                  <a:srgbClr val="061244"/>
                </a:solidFill>
                <a:latin typeface="Arial Black" pitchFamily="34" charset="0"/>
              </a:rPr>
              <a:t>CE</a:t>
            </a:r>
            <a:r>
              <a:rPr kumimoji="0" lang="en-US" altLang="zh-TW" sz="1800" i="1" dirty="0">
                <a:solidFill>
                  <a:srgbClr val="0A1D6E"/>
                </a:solidFill>
                <a:latin typeface="Arial Black" pitchFamily="34" charset="0"/>
              </a:rPr>
              <a:t>R</a:t>
            </a:r>
            <a:r>
              <a:rPr kumimoji="0" lang="en-US" altLang="zh-TW" sz="1800" i="1" dirty="0">
                <a:solidFill>
                  <a:srgbClr val="1234C2"/>
                </a:solidFill>
                <a:latin typeface="Arial Black" pitchFamily="34" charset="0"/>
              </a:rPr>
              <a:t>E</a:t>
            </a:r>
            <a:r>
              <a:rPr kumimoji="0" lang="en-US" altLang="zh-TW" sz="1800" i="1" dirty="0">
                <a:solidFill>
                  <a:srgbClr val="2349EB"/>
                </a:solidFill>
                <a:latin typeface="Arial Black" pitchFamily="34" charset="0"/>
              </a:rPr>
              <a:t>S </a:t>
            </a:r>
            <a:r>
              <a:rPr kumimoji="0" lang="en-US" altLang="zh-TW" sz="1800" i="1" dirty="0">
                <a:solidFill>
                  <a:srgbClr val="869BF4"/>
                </a:solidFill>
                <a:latin typeface="Arial Black" pitchFamily="34" charset="0"/>
              </a:rPr>
              <a:t>L</a:t>
            </a:r>
            <a:r>
              <a:rPr kumimoji="0" lang="en-US" altLang="zh-TW" sz="1800" i="1" dirty="0">
                <a:solidFill>
                  <a:srgbClr val="A7B6F7"/>
                </a:solidFill>
                <a:latin typeface="Arial Black" pitchFamily="34" charset="0"/>
              </a:rPr>
              <a:t>A</a:t>
            </a:r>
            <a:r>
              <a:rPr kumimoji="0" lang="en-US" altLang="zh-TW" sz="1800" i="1" dirty="0">
                <a:solidFill>
                  <a:srgbClr val="CDD6FB"/>
                </a:solidFill>
                <a:latin typeface="Arial Black" pitchFamily="34" charset="0"/>
              </a:rPr>
              <a:t>B</a:t>
            </a:r>
            <a:r>
              <a:rPr kumimoji="0" lang="en-US" altLang="zh-TW" sz="1800" i="1" dirty="0">
                <a:latin typeface="Arial Black" pitchFamily="34" charset="0"/>
              </a:rPr>
              <a:t>  </a:t>
            </a:r>
            <a:r>
              <a:rPr kumimoji="0" lang="zh-TW" altLang="en-US" sz="1800" i="1" dirty="0">
                <a:latin typeface="Arial Black" pitchFamily="34" charset="0"/>
              </a:rPr>
              <a:t>                                                    </a:t>
            </a:r>
            <a:r>
              <a:rPr kumimoji="0" lang="en-US" altLang="zh-TW" sz="1200" b="1" i="1" dirty="0">
                <a:solidFill>
                  <a:srgbClr val="303030"/>
                </a:solidFill>
                <a:cs typeface="Arial" pitchFamily="34" charset="0"/>
              </a:rPr>
              <a:t>Institute of Electronics, NYCU</a:t>
            </a:r>
          </a:p>
        </p:txBody>
      </p:sp>
      <p:sp>
        <p:nvSpPr>
          <p:cNvPr id="8" name="Rectangle 3">
            <a:extLst>
              <a:ext uri="{FF2B5EF4-FFF2-40B4-BE49-F238E27FC236}">
                <a16:creationId xmlns:a16="http://schemas.microsoft.com/office/drawing/2014/main" id="{322B6485-F43B-2436-CBD7-2444511284BB}"/>
              </a:ext>
            </a:extLst>
          </p:cNvPr>
          <p:cNvSpPr>
            <a:spLocks noChangeArrowheads="1"/>
          </p:cNvSpPr>
          <p:nvPr userDrawn="1"/>
        </p:nvSpPr>
        <p:spPr bwMode="auto">
          <a:xfrm>
            <a:off x="380999" y="533400"/>
            <a:ext cx="7781925" cy="76200"/>
          </a:xfrm>
          <a:prstGeom prst="rect">
            <a:avLst/>
          </a:prstGeom>
          <a:gradFill rotWithShape="0">
            <a:gsLst>
              <a:gs pos="0">
                <a:srgbClr val="3333CC"/>
              </a:gs>
              <a:gs pos="100000">
                <a:srgbClr val="CC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sz="1350"/>
          </a:p>
        </p:txBody>
      </p:sp>
      <p:sp>
        <p:nvSpPr>
          <p:cNvPr id="12" name="Rectangle 7">
            <a:extLst>
              <a:ext uri="{FF2B5EF4-FFF2-40B4-BE49-F238E27FC236}">
                <a16:creationId xmlns:a16="http://schemas.microsoft.com/office/drawing/2014/main" id="{E5FBF6A6-3806-EE30-3F70-CA9B7EE2EFE8}"/>
              </a:ext>
            </a:extLst>
          </p:cNvPr>
          <p:cNvSpPr>
            <a:spLocks noGrp="1" noChangeArrowheads="1"/>
          </p:cNvSpPr>
          <p:nvPr>
            <p:ph type="title"/>
          </p:nvPr>
        </p:nvSpPr>
        <p:spPr bwMode="auto">
          <a:xfrm>
            <a:off x="266889" y="708151"/>
            <a:ext cx="8382000" cy="762000"/>
          </a:xfrm>
          <a:prstGeom prst="rect">
            <a:avLst/>
          </a:prstGeom>
          <a:noFill/>
          <a:ln w="9525">
            <a:noFill/>
            <a:miter lim="800000"/>
            <a:headEnd/>
            <a:tailEnd/>
          </a:ln>
          <a:effectLst/>
        </p:spPr>
        <p:txBody>
          <a:bodyPr vert="horz" wrap="square" lIns="91410" tIns="45706" rIns="91410" bIns="45706" numCol="1" anchor="ctr" anchorCtr="0" compatLnSpc="1">
            <a:prstTxWarp prst="textNoShape">
              <a:avLst/>
            </a:prstTxWarp>
          </a:bodyPr>
          <a:lstStyle/>
          <a:p>
            <a:pPr lvl="0"/>
            <a:endParaRPr lang="zh-TW" altLang="zh-TW" dirty="0"/>
          </a:p>
        </p:txBody>
      </p:sp>
      <p:sp>
        <p:nvSpPr>
          <p:cNvPr id="14" name="Rectangle 3">
            <a:extLst>
              <a:ext uri="{FF2B5EF4-FFF2-40B4-BE49-F238E27FC236}">
                <a16:creationId xmlns:a16="http://schemas.microsoft.com/office/drawing/2014/main" id="{B060A5E0-FF8C-C378-55E0-651CAA06A7EB}"/>
              </a:ext>
            </a:extLst>
          </p:cNvPr>
          <p:cNvSpPr>
            <a:spLocks noChangeArrowheads="1"/>
          </p:cNvSpPr>
          <p:nvPr userDrawn="1"/>
        </p:nvSpPr>
        <p:spPr bwMode="auto">
          <a:xfrm>
            <a:off x="383396" y="6558178"/>
            <a:ext cx="8070850" cy="82550"/>
          </a:xfrm>
          <a:prstGeom prst="rect">
            <a:avLst/>
          </a:prstGeom>
          <a:gradFill rotWithShape="0">
            <a:gsLst>
              <a:gs pos="0">
                <a:srgbClr val="3333CC"/>
              </a:gs>
              <a:gs pos="100000">
                <a:srgbClr val="CC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sz="1350"/>
          </a:p>
        </p:txBody>
      </p:sp>
      <p:pic>
        <p:nvPicPr>
          <p:cNvPr id="2" name="Picture 2" descr="Logo&#10;&#10;Description automatically generated">
            <a:extLst>
              <a:ext uri="{FF2B5EF4-FFF2-40B4-BE49-F238E27FC236}">
                <a16:creationId xmlns:a16="http://schemas.microsoft.com/office/drawing/2014/main" id="{2D388664-FE5A-4F34-A8FB-8E82DEBD147C}"/>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2733" y="104945"/>
            <a:ext cx="836859" cy="829886"/>
          </a:xfrm>
          <a:prstGeom prst="rect">
            <a:avLst/>
          </a:prstGeom>
        </p:spPr>
      </p:pic>
      <p:sp>
        <p:nvSpPr>
          <p:cNvPr id="3" name="Rectangle 8">
            <a:extLst>
              <a:ext uri="{FF2B5EF4-FFF2-40B4-BE49-F238E27FC236}">
                <a16:creationId xmlns:a16="http://schemas.microsoft.com/office/drawing/2014/main" id="{B0384068-8449-40C3-D196-EA41B8188CDB}"/>
              </a:ext>
            </a:extLst>
          </p:cNvPr>
          <p:cNvSpPr>
            <a:spLocks noGrp="1" noChangeArrowheads="1"/>
          </p:cNvSpPr>
          <p:nvPr>
            <p:ph type="body" idx="1"/>
          </p:nvPr>
        </p:nvSpPr>
        <p:spPr bwMode="auto">
          <a:xfrm>
            <a:off x="381000" y="1676400"/>
            <a:ext cx="838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endParaRPr lang="en-US" altLang="zh-TW" dirty="0"/>
          </a:p>
          <a:p>
            <a:pPr lvl="3"/>
            <a:r>
              <a:rPr lang="zh-TW" altLang="en-US" dirty="0"/>
              <a:t>第四層</a:t>
            </a:r>
          </a:p>
        </p:txBody>
      </p:sp>
    </p:spTree>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685806" y="2133600"/>
            <a:ext cx="7772400" cy="1214438"/>
          </a:xfrm>
        </p:spPr>
        <p:txBody>
          <a:bodyPr/>
          <a:lstStyle/>
          <a:p>
            <a:pPr algn="ctr"/>
            <a:r>
              <a:rPr lang="en-US" altLang="zh-TW" sz="4000" dirty="0"/>
              <a:t>FPGA Lab10 </a:t>
            </a:r>
            <a:r>
              <a:rPr lang="en-US" altLang="zh-TW" sz="4000" spc="-10" dirty="0" err="1">
                <a:latin typeface="Times New Roman"/>
                <a:cs typeface="Times New Roman"/>
              </a:rPr>
              <a:t>Vivado</a:t>
            </a:r>
            <a:r>
              <a:rPr lang="en-US" altLang="zh-TW" sz="4000" spc="-105" dirty="0">
                <a:latin typeface="Times New Roman"/>
                <a:cs typeface="Times New Roman"/>
              </a:rPr>
              <a:t> </a:t>
            </a:r>
            <a:r>
              <a:rPr lang="en-US" altLang="zh-TW" sz="4000" spc="-10" dirty="0">
                <a:latin typeface="Times New Roman"/>
                <a:cs typeface="Times New Roman"/>
              </a:rPr>
              <a:t>2020.2</a:t>
            </a:r>
            <a:r>
              <a:rPr lang="en-US" altLang="zh-TW" sz="4000" dirty="0"/>
              <a:t> </a:t>
            </a:r>
            <a:endParaRPr lang="zh-TW" altLang="en-US" sz="4000" dirty="0"/>
          </a:p>
        </p:txBody>
      </p:sp>
      <p:sp>
        <p:nvSpPr>
          <p:cNvPr id="5" name="副標題 4"/>
          <p:cNvSpPr>
            <a:spLocks noGrp="1"/>
          </p:cNvSpPr>
          <p:nvPr>
            <p:ph type="subTitle" idx="4294967295"/>
          </p:nvPr>
        </p:nvSpPr>
        <p:spPr>
          <a:xfrm>
            <a:off x="1371600" y="4068763"/>
            <a:ext cx="6400800" cy="1417637"/>
          </a:xfrm>
          <a:prstGeom prst="rect">
            <a:avLst/>
          </a:prstGeom>
        </p:spPr>
        <p:txBody>
          <a:bodyPr/>
          <a:lstStyle/>
          <a:p>
            <a:pPr marL="0" indent="0" algn="ctr">
              <a:buNone/>
            </a:pPr>
            <a:r>
              <a:rPr lang="en-US" altLang="zh-TW" dirty="0">
                <a:latin typeface="Arial (本文)"/>
              </a:rPr>
              <a:t>Author : </a:t>
            </a:r>
            <a:r>
              <a:rPr lang="zh-TW" altLang="en-US" dirty="0">
                <a:latin typeface="Arial (本文)"/>
              </a:rPr>
              <a:t>柯立恆</a:t>
            </a:r>
            <a:endParaRPr lang="en-US" altLang="zh-TW" dirty="0">
              <a:latin typeface="Arial (本文)"/>
            </a:endParaRPr>
          </a:p>
          <a:p>
            <a:pPr marL="0" indent="0" algn="ctr">
              <a:buNone/>
            </a:pPr>
            <a:r>
              <a:rPr lang="en-US" altLang="zh-TW" dirty="0">
                <a:latin typeface="Arial (本文)"/>
              </a:rPr>
              <a:t>Date : 2024/05/23</a:t>
            </a:r>
          </a:p>
          <a:p>
            <a:pPr marL="0" indent="0">
              <a:buNone/>
            </a:pPr>
            <a:endParaRPr lang="zh-TW" altLang="en-US" dirty="0"/>
          </a:p>
        </p:txBody>
      </p:sp>
    </p:spTree>
    <p:extLst>
      <p:ext uri="{BB962C8B-B14F-4D97-AF65-F5344CB8AC3E}">
        <p14:creationId xmlns:p14="http://schemas.microsoft.com/office/powerpoint/2010/main" val="4103978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5687"/>
            <a:ext cx="2620010" cy="906144"/>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300" dirty="0">
                <a:latin typeface="標楷體"/>
                <a:cs typeface="標楷體"/>
              </a:rPr>
              <a:t>選 </a:t>
            </a:r>
            <a:r>
              <a:rPr sz="2400" spc="-35" dirty="0">
                <a:latin typeface="Times New Roman"/>
                <a:cs typeface="Times New Roman"/>
              </a:rPr>
              <a:t>”RTL</a:t>
            </a:r>
            <a:r>
              <a:rPr sz="2400" spc="-114" dirty="0">
                <a:latin typeface="Times New Roman"/>
                <a:cs typeface="Times New Roman"/>
              </a:rPr>
              <a:t> </a:t>
            </a:r>
            <a:r>
              <a:rPr sz="2400" spc="-10" dirty="0">
                <a:latin typeface="Times New Roman"/>
                <a:cs typeface="Times New Roman"/>
              </a:rPr>
              <a:t>Project”</a:t>
            </a:r>
            <a:endParaRPr sz="2400">
              <a:latin typeface="Times New Roman"/>
              <a:cs typeface="Times New Roman"/>
            </a:endParaRPr>
          </a:p>
          <a:p>
            <a:pPr marL="469900" indent="-457834">
              <a:lnSpc>
                <a:spcPct val="100000"/>
              </a:lnSpc>
              <a:spcBef>
                <a:spcPts val="585"/>
              </a:spcBef>
              <a:buClr>
                <a:srgbClr val="006FC0"/>
              </a:buClr>
              <a:buFont typeface="Wingdings"/>
              <a:buChar char=""/>
              <a:tabLst>
                <a:tab pos="469900" algn="l"/>
                <a:tab pos="470534" algn="l"/>
              </a:tabLst>
            </a:pPr>
            <a:r>
              <a:rPr sz="2400" spc="-10" dirty="0">
                <a:latin typeface="Times New Roman"/>
                <a:cs typeface="Times New Roman"/>
              </a:rPr>
              <a:t>“Next”</a:t>
            </a:r>
            <a:endParaRPr sz="2400">
              <a:latin typeface="Times New Roman"/>
              <a:cs typeface="Times New Roman"/>
            </a:endParaRPr>
          </a:p>
        </p:txBody>
      </p:sp>
      <p:grpSp>
        <p:nvGrpSpPr>
          <p:cNvPr id="3" name="object 3"/>
          <p:cNvGrpSpPr/>
          <p:nvPr/>
        </p:nvGrpSpPr>
        <p:grpSpPr>
          <a:xfrm>
            <a:off x="3419855" y="1938527"/>
            <a:ext cx="4944110" cy="4217035"/>
            <a:chOff x="3419855" y="1938527"/>
            <a:chExt cx="4944110" cy="4217035"/>
          </a:xfrm>
        </p:grpSpPr>
        <p:pic>
          <p:nvPicPr>
            <p:cNvPr id="4" name="object 4"/>
            <p:cNvPicPr/>
            <p:nvPr/>
          </p:nvPicPr>
          <p:blipFill>
            <a:blip r:embed="rId2" cstate="print"/>
            <a:stretch>
              <a:fillRect/>
            </a:stretch>
          </p:blipFill>
          <p:spPr>
            <a:xfrm>
              <a:off x="3419855" y="1938527"/>
              <a:ext cx="4943856" cy="4216908"/>
            </a:xfrm>
            <a:prstGeom prst="rect">
              <a:avLst/>
            </a:prstGeom>
          </p:spPr>
        </p:pic>
        <p:sp>
          <p:nvSpPr>
            <p:cNvPr id="5" name="object 5"/>
            <p:cNvSpPr/>
            <p:nvPr/>
          </p:nvSpPr>
          <p:spPr>
            <a:xfrm>
              <a:off x="3519677" y="2801874"/>
              <a:ext cx="3500754" cy="3220720"/>
            </a:xfrm>
            <a:custGeom>
              <a:avLst/>
              <a:gdLst/>
              <a:ahLst/>
              <a:cxnLst/>
              <a:rect l="l" t="t" r="r" b="b"/>
              <a:pathLst>
                <a:path w="3500754" h="3220720">
                  <a:moveTo>
                    <a:pt x="0" y="268224"/>
                  </a:moveTo>
                  <a:lnTo>
                    <a:pt x="981455" y="268224"/>
                  </a:lnTo>
                  <a:lnTo>
                    <a:pt x="981455" y="0"/>
                  </a:lnTo>
                  <a:lnTo>
                    <a:pt x="0" y="0"/>
                  </a:lnTo>
                  <a:lnTo>
                    <a:pt x="0" y="268224"/>
                  </a:lnTo>
                  <a:close/>
                </a:path>
                <a:path w="3500754" h="3220720">
                  <a:moveTo>
                    <a:pt x="2924556" y="3220212"/>
                  </a:moveTo>
                  <a:lnTo>
                    <a:pt x="3500628" y="3220212"/>
                  </a:lnTo>
                  <a:lnTo>
                    <a:pt x="3500628" y="3003804"/>
                  </a:lnTo>
                  <a:lnTo>
                    <a:pt x="2924556" y="3003804"/>
                  </a:lnTo>
                  <a:lnTo>
                    <a:pt x="2924556" y="3220212"/>
                  </a:lnTo>
                  <a:close/>
                </a:path>
              </a:pathLst>
            </a:custGeom>
            <a:ln w="28956">
              <a:solidFill>
                <a:srgbClr val="FF0000"/>
              </a:solidFill>
            </a:ln>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10</a:t>
            </a:fld>
            <a:endParaRPr spc="-25" dirty="0"/>
          </a:p>
        </p:txBody>
      </p:sp>
      <p:sp>
        <p:nvSpPr>
          <p:cNvPr id="7" name="object 7"/>
          <p:cNvSpPr txBox="1"/>
          <p:nvPr/>
        </p:nvSpPr>
        <p:spPr>
          <a:xfrm>
            <a:off x="4667250" y="2791713"/>
            <a:ext cx="3717925" cy="2150745"/>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Arial"/>
                <a:cs typeface="Arial"/>
              </a:rPr>
              <a:t>RTL</a:t>
            </a:r>
            <a:r>
              <a:rPr sz="1600" spc="-25" dirty="0">
                <a:solidFill>
                  <a:srgbClr val="FF0000"/>
                </a:solidFill>
                <a:latin typeface="MS PGothic"/>
                <a:cs typeface="MS PGothic"/>
              </a:rPr>
              <a:t>專</a:t>
            </a:r>
            <a:r>
              <a:rPr sz="1600" spc="-50" dirty="0">
                <a:solidFill>
                  <a:srgbClr val="FF0000"/>
                </a:solidFill>
                <a:latin typeface="MS PGothic"/>
                <a:cs typeface="MS PGothic"/>
              </a:rPr>
              <a:t>案</a:t>
            </a:r>
            <a:endParaRPr sz="1600">
              <a:latin typeface="MS PGothic"/>
              <a:cs typeface="MS PGothic"/>
            </a:endParaRPr>
          </a:p>
          <a:p>
            <a:pPr>
              <a:lnSpc>
                <a:spcPct val="100000"/>
              </a:lnSpc>
            </a:pPr>
            <a:endParaRPr sz="1800">
              <a:latin typeface="MS PGothic"/>
              <a:cs typeface="MS PGothic"/>
            </a:endParaRPr>
          </a:p>
          <a:p>
            <a:pPr>
              <a:lnSpc>
                <a:spcPct val="100000"/>
              </a:lnSpc>
              <a:spcBef>
                <a:spcPts val="25"/>
              </a:spcBef>
            </a:pPr>
            <a:endParaRPr sz="1650">
              <a:latin typeface="MS PGothic"/>
              <a:cs typeface="MS PGothic"/>
            </a:endParaRPr>
          </a:p>
          <a:p>
            <a:pPr marL="572770">
              <a:lnSpc>
                <a:spcPct val="100000"/>
              </a:lnSpc>
            </a:pPr>
            <a:r>
              <a:rPr sz="1600" spc="-25" dirty="0">
                <a:latin typeface="MS PGothic"/>
                <a:cs typeface="MS PGothic"/>
              </a:rPr>
              <a:t>已經</a:t>
            </a:r>
            <a:r>
              <a:rPr sz="1600" spc="-20" dirty="0">
                <a:latin typeface="Arial"/>
                <a:cs typeface="Arial"/>
              </a:rPr>
              <a:t>Synthesis</a:t>
            </a:r>
            <a:r>
              <a:rPr sz="1600" spc="-20" dirty="0">
                <a:latin typeface="MS PGothic"/>
                <a:cs typeface="MS PGothic"/>
              </a:rPr>
              <a:t>，</a:t>
            </a:r>
            <a:r>
              <a:rPr sz="1600" spc="-30" dirty="0">
                <a:latin typeface="MS PGothic"/>
                <a:cs typeface="MS PGothic"/>
              </a:rPr>
              <a:t>使用這</a:t>
            </a:r>
            <a:r>
              <a:rPr sz="1600" spc="-50" dirty="0">
                <a:latin typeface="MS PGothic"/>
                <a:cs typeface="MS PGothic"/>
              </a:rPr>
              <a:t>個</a:t>
            </a:r>
            <a:endParaRPr sz="1600">
              <a:latin typeface="MS PGothic"/>
              <a:cs typeface="MS PGothic"/>
            </a:endParaRPr>
          </a:p>
          <a:p>
            <a:pPr marL="1941195">
              <a:lnSpc>
                <a:spcPct val="100000"/>
              </a:lnSpc>
              <a:spcBef>
                <a:spcPts val="1610"/>
              </a:spcBef>
            </a:pPr>
            <a:r>
              <a:rPr sz="1600" spc="-25" dirty="0">
                <a:latin typeface="MS PGothic"/>
                <a:cs typeface="MS PGothic"/>
              </a:rPr>
              <a:t>規劃</a:t>
            </a:r>
            <a:r>
              <a:rPr sz="1600" spc="-10" dirty="0">
                <a:latin typeface="Arial"/>
                <a:cs typeface="Arial"/>
              </a:rPr>
              <a:t>I/O</a:t>
            </a:r>
            <a:r>
              <a:rPr sz="1600" spc="-25" dirty="0">
                <a:latin typeface="MS PGothic"/>
                <a:cs typeface="MS PGothic"/>
              </a:rPr>
              <a:t>的專</a:t>
            </a:r>
            <a:r>
              <a:rPr sz="1600" spc="-50" dirty="0">
                <a:latin typeface="MS PGothic"/>
                <a:cs typeface="MS PGothic"/>
              </a:rPr>
              <a:t>案</a:t>
            </a:r>
            <a:endParaRPr sz="1600">
              <a:latin typeface="MS PGothic"/>
              <a:cs typeface="MS PGothic"/>
            </a:endParaRPr>
          </a:p>
          <a:p>
            <a:pPr marL="1350645">
              <a:lnSpc>
                <a:spcPct val="100000"/>
              </a:lnSpc>
              <a:spcBef>
                <a:spcPts val="229"/>
              </a:spcBef>
            </a:pPr>
            <a:r>
              <a:rPr sz="1600" spc="-30" dirty="0">
                <a:latin typeface="MS PGothic"/>
                <a:cs typeface="MS PGothic"/>
              </a:rPr>
              <a:t>從舊程式過來使用</a:t>
            </a:r>
            <a:r>
              <a:rPr sz="1600" spc="-10" dirty="0">
                <a:latin typeface="Arial"/>
                <a:cs typeface="Arial"/>
              </a:rPr>
              <a:t>(ex:ISE)</a:t>
            </a:r>
            <a:endParaRPr sz="1600">
              <a:latin typeface="Arial"/>
              <a:cs typeface="Arial"/>
            </a:endParaRPr>
          </a:p>
          <a:p>
            <a:pPr marL="1146810">
              <a:lnSpc>
                <a:spcPct val="100000"/>
              </a:lnSpc>
              <a:spcBef>
                <a:spcPts val="850"/>
              </a:spcBef>
            </a:pPr>
            <a:r>
              <a:rPr sz="1600" dirty="0">
                <a:latin typeface="Arial"/>
                <a:cs typeface="Arial"/>
              </a:rPr>
              <a:t>Xilinx</a:t>
            </a:r>
            <a:r>
              <a:rPr sz="1600" spc="-35" dirty="0">
                <a:latin typeface="Arial"/>
                <a:cs typeface="Arial"/>
              </a:rPr>
              <a:t> </a:t>
            </a:r>
            <a:r>
              <a:rPr sz="1600" spc="-25" dirty="0">
                <a:latin typeface="MS PGothic"/>
                <a:cs typeface="MS PGothic"/>
              </a:rPr>
              <a:t>的範例專</a:t>
            </a:r>
            <a:r>
              <a:rPr sz="1600" spc="-50" dirty="0">
                <a:latin typeface="MS PGothic"/>
                <a:cs typeface="MS PGothic"/>
              </a:rPr>
              <a:t>案</a:t>
            </a:r>
            <a:endParaRPr sz="1600">
              <a:latin typeface="MS PGothic"/>
              <a:cs typeface="MS PGothic"/>
            </a:endParaRPr>
          </a:p>
        </p:txBody>
      </p:sp>
      <p:sp>
        <p:nvSpPr>
          <p:cNvPr id="10" name="標題 9">
            <a:extLst>
              <a:ext uri="{FF2B5EF4-FFF2-40B4-BE49-F238E27FC236}">
                <a16:creationId xmlns:a16="http://schemas.microsoft.com/office/drawing/2014/main" id="{AED60B98-4BE5-F3C5-EFE3-832B44C8E7BD}"/>
              </a:ext>
            </a:extLst>
          </p:cNvPr>
          <p:cNvSpPr>
            <a:spLocks noGrp="1"/>
          </p:cNvSpPr>
          <p:nvPr>
            <p:ph type="title"/>
          </p:nvPr>
        </p:nvSpPr>
        <p:spPr/>
        <p:txBody>
          <a:bodyPr/>
          <a:lstStyle/>
          <a:p>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7209"/>
            <a:ext cx="8509000" cy="1347805"/>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加入</a:t>
            </a:r>
            <a:r>
              <a:rPr sz="2400">
                <a:latin typeface="Times New Roman"/>
                <a:cs typeface="Times New Roman"/>
              </a:rPr>
              <a:t>Design</a:t>
            </a:r>
            <a:r>
              <a:rPr sz="2400" spc="-60">
                <a:latin typeface="Times New Roman"/>
                <a:cs typeface="Times New Roman"/>
              </a:rPr>
              <a:t> </a:t>
            </a:r>
            <a:r>
              <a:rPr sz="2400" spc="-10">
                <a:latin typeface="Times New Roman"/>
                <a:cs typeface="Times New Roman"/>
              </a:rPr>
              <a:t>Source</a:t>
            </a:r>
            <a:r>
              <a:rPr lang="zh-TW" altLang="en-US" sz="2400" spc="-10">
                <a:latin typeface="Times New Roman"/>
                <a:cs typeface="Times New Roman"/>
              </a:rPr>
              <a:t>，這次</a:t>
            </a:r>
            <a:r>
              <a:rPr lang="en-US" altLang="zh-TW" sz="2400" spc="-10">
                <a:latin typeface="Times New Roman"/>
                <a:cs typeface="Times New Roman"/>
              </a:rPr>
              <a:t>Lab</a:t>
            </a:r>
            <a:r>
              <a:rPr lang="zh-TW" altLang="en-US" sz="2400" spc="-10">
                <a:latin typeface="Times New Roman"/>
                <a:cs typeface="Times New Roman"/>
              </a:rPr>
              <a:t>的</a:t>
            </a:r>
            <a:r>
              <a:rPr lang="en-US" altLang="zh-TW" sz="2400" spc="-10">
                <a:latin typeface="Times New Roman"/>
                <a:cs typeface="Times New Roman"/>
              </a:rPr>
              <a:t>LED.v</a:t>
            </a:r>
            <a:r>
              <a:rPr lang="zh-TW" altLang="en-US" sz="2400" spc="-10">
                <a:latin typeface="Times New Roman"/>
                <a:cs typeface="Times New Roman"/>
              </a:rPr>
              <a:t>可以在這裡加入</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5" dirty="0">
                <a:latin typeface="Times New Roman"/>
                <a:cs typeface="Times New Roman"/>
              </a:rPr>
              <a:t>Target</a:t>
            </a:r>
            <a:r>
              <a:rPr sz="2400" spc="-60" dirty="0">
                <a:latin typeface="Times New Roman"/>
                <a:cs typeface="Times New Roman"/>
              </a:rPr>
              <a:t> </a:t>
            </a:r>
            <a:r>
              <a:rPr sz="2400" dirty="0">
                <a:latin typeface="Times New Roman"/>
                <a:cs typeface="Times New Roman"/>
              </a:rPr>
              <a:t>language</a:t>
            </a:r>
            <a:r>
              <a:rPr sz="2400" spc="-60" dirty="0">
                <a:latin typeface="Times New Roman"/>
                <a:cs typeface="Times New Roman"/>
              </a:rPr>
              <a:t> </a:t>
            </a:r>
            <a:r>
              <a:rPr sz="2400" spc="-10" dirty="0">
                <a:latin typeface="標楷體"/>
                <a:cs typeface="標楷體"/>
              </a:rPr>
              <a:t>選</a:t>
            </a:r>
            <a:r>
              <a:rPr sz="2400" spc="-30" dirty="0">
                <a:latin typeface="Times New Roman"/>
                <a:cs typeface="Times New Roman"/>
              </a:rPr>
              <a:t>Verilog</a:t>
            </a:r>
            <a:r>
              <a:rPr sz="2400" spc="-60" dirty="0">
                <a:latin typeface="Times New Roman"/>
                <a:cs typeface="Times New Roman"/>
              </a:rPr>
              <a:t> </a:t>
            </a:r>
            <a:r>
              <a:rPr sz="2400" dirty="0">
                <a:latin typeface="標楷體"/>
                <a:cs typeface="標楷體"/>
              </a:rPr>
              <a:t>，</a:t>
            </a:r>
            <a:r>
              <a:rPr sz="2400" dirty="0">
                <a:latin typeface="Times New Roman"/>
                <a:cs typeface="Times New Roman"/>
              </a:rPr>
              <a:t>Simulation</a:t>
            </a:r>
            <a:r>
              <a:rPr sz="2400" spc="-55" dirty="0">
                <a:latin typeface="Times New Roman"/>
                <a:cs typeface="Times New Roman"/>
              </a:rPr>
              <a:t> </a:t>
            </a:r>
            <a:r>
              <a:rPr sz="2400" dirty="0">
                <a:latin typeface="標楷體"/>
                <a:cs typeface="標楷體"/>
              </a:rPr>
              <a:t>選</a:t>
            </a:r>
            <a:r>
              <a:rPr sz="2400" spc="-10" dirty="0">
                <a:latin typeface="Times New Roman"/>
                <a:cs typeface="Times New Roman"/>
              </a:rPr>
              <a:t>Mixed</a:t>
            </a:r>
            <a:endParaRPr sz="2400">
              <a:latin typeface="Times New Roman"/>
              <a:cs typeface="Times New Roman"/>
            </a:endParaRPr>
          </a:p>
          <a:p>
            <a:pPr marL="469900" indent="-457834">
              <a:lnSpc>
                <a:spcPct val="100000"/>
              </a:lnSpc>
              <a:spcBef>
                <a:spcPts val="590"/>
              </a:spcBef>
              <a:buClr>
                <a:srgbClr val="006FC0"/>
              </a:buClr>
              <a:buFont typeface="Wingdings"/>
              <a:buChar char=""/>
              <a:tabLst>
                <a:tab pos="469900" algn="l"/>
                <a:tab pos="470534" algn="l"/>
              </a:tabLst>
            </a:pPr>
            <a:r>
              <a:rPr sz="2400" spc="-10" dirty="0">
                <a:latin typeface="Times New Roman"/>
                <a:cs typeface="Times New Roman"/>
              </a:rPr>
              <a:t>“Next”</a:t>
            </a:r>
            <a:endParaRPr sz="2400">
              <a:latin typeface="Times New Roman"/>
              <a:cs typeface="Times New Roman"/>
            </a:endParaRPr>
          </a:p>
        </p:txBody>
      </p:sp>
      <p:pic>
        <p:nvPicPr>
          <p:cNvPr id="3" name="object 3"/>
          <p:cNvPicPr/>
          <p:nvPr/>
        </p:nvPicPr>
        <p:blipFill>
          <a:blip r:embed="rId2" cstate="print"/>
          <a:stretch>
            <a:fillRect/>
          </a:stretch>
        </p:blipFill>
        <p:spPr>
          <a:xfrm>
            <a:off x="3348228" y="2636520"/>
            <a:ext cx="4463796" cy="3805428"/>
          </a:xfrm>
          <a:prstGeom prst="rect">
            <a:avLst/>
          </a:prstGeom>
        </p:spPr>
      </p:pic>
      <p:sp>
        <p:nvSpPr>
          <p:cNvPr id="4" name="object 4"/>
          <p:cNvSpPr txBox="1"/>
          <p:nvPr/>
        </p:nvSpPr>
        <p:spPr>
          <a:xfrm>
            <a:off x="3580003" y="3728465"/>
            <a:ext cx="301752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可以在這加入寫好的</a:t>
            </a:r>
            <a:r>
              <a:rPr sz="1600" spc="-10" dirty="0">
                <a:solidFill>
                  <a:srgbClr val="FF0000"/>
                </a:solidFill>
                <a:latin typeface="Arial"/>
                <a:cs typeface="Arial"/>
              </a:rPr>
              <a:t>Verilog</a:t>
            </a:r>
            <a:r>
              <a:rPr sz="1600" spc="35" dirty="0">
                <a:solidFill>
                  <a:srgbClr val="FF0000"/>
                </a:solidFill>
                <a:latin typeface="Arial"/>
                <a:cs typeface="Arial"/>
              </a:rPr>
              <a:t> </a:t>
            </a:r>
            <a:r>
              <a:rPr sz="1600" spc="-20" dirty="0">
                <a:solidFill>
                  <a:srgbClr val="FF0000"/>
                </a:solidFill>
                <a:latin typeface="Arial"/>
                <a:cs typeface="Arial"/>
              </a:rPr>
              <a:t>Code</a:t>
            </a:r>
            <a:endParaRPr sz="1600">
              <a:latin typeface="Arial"/>
              <a:cs typeface="Arial"/>
            </a:endParaRPr>
          </a:p>
        </p:txBody>
      </p:sp>
      <p:sp>
        <p:nvSpPr>
          <p:cNvPr id="5" name="object 5"/>
          <p:cNvSpPr/>
          <p:nvPr/>
        </p:nvSpPr>
        <p:spPr>
          <a:xfrm>
            <a:off x="3524250" y="5731002"/>
            <a:ext cx="3069590" cy="588645"/>
          </a:xfrm>
          <a:custGeom>
            <a:avLst/>
            <a:gdLst/>
            <a:ahLst/>
            <a:cxnLst/>
            <a:rect l="l" t="t" r="r" b="b"/>
            <a:pathLst>
              <a:path w="3069590" h="588645">
                <a:moveTo>
                  <a:pt x="2560320" y="588264"/>
                </a:moveTo>
                <a:lnTo>
                  <a:pt x="3069336" y="588264"/>
                </a:lnTo>
                <a:lnTo>
                  <a:pt x="3069336" y="362712"/>
                </a:lnTo>
                <a:lnTo>
                  <a:pt x="2560320" y="362712"/>
                </a:lnTo>
                <a:lnTo>
                  <a:pt x="2560320" y="588264"/>
                </a:lnTo>
                <a:close/>
              </a:path>
              <a:path w="3069590" h="588645">
                <a:moveTo>
                  <a:pt x="0" y="219456"/>
                </a:moveTo>
                <a:lnTo>
                  <a:pt x="1120139" y="219456"/>
                </a:lnTo>
                <a:lnTo>
                  <a:pt x="1120139" y="3048"/>
                </a:lnTo>
                <a:lnTo>
                  <a:pt x="0" y="3048"/>
                </a:lnTo>
                <a:lnTo>
                  <a:pt x="0" y="219456"/>
                </a:lnTo>
                <a:close/>
              </a:path>
              <a:path w="3069590" h="588645">
                <a:moveTo>
                  <a:pt x="1175003" y="216408"/>
                </a:moveTo>
                <a:lnTo>
                  <a:pt x="2488691" y="216408"/>
                </a:lnTo>
                <a:lnTo>
                  <a:pt x="2488691" y="0"/>
                </a:lnTo>
                <a:lnTo>
                  <a:pt x="1175003" y="0"/>
                </a:lnTo>
                <a:lnTo>
                  <a:pt x="1175003" y="216408"/>
                </a:lnTo>
                <a:close/>
              </a:path>
            </a:pathLst>
          </a:custGeom>
          <a:ln w="28956">
            <a:solidFill>
              <a:srgbClr val="FF0000"/>
            </a:solidFill>
          </a:ln>
        </p:spPr>
        <p:txBody>
          <a:bodyPr wrap="square" lIns="0" tIns="0" rIns="0" bIns="0" rtlCol="0"/>
          <a:lstStyle/>
          <a:p>
            <a:endParaRPr/>
          </a:p>
        </p:txBody>
      </p:sp>
      <p:sp>
        <p:nvSpPr>
          <p:cNvPr id="6" name="object 6"/>
          <p:cNvSpPr txBox="1"/>
          <p:nvPr/>
        </p:nvSpPr>
        <p:spPr>
          <a:xfrm>
            <a:off x="3067050" y="5441696"/>
            <a:ext cx="3101340" cy="802640"/>
          </a:xfrm>
          <a:prstGeom prst="rect">
            <a:avLst/>
          </a:prstGeom>
        </p:spPr>
        <p:txBody>
          <a:bodyPr vert="horz" wrap="square" lIns="0" tIns="12065" rIns="0" bIns="0" rtlCol="0">
            <a:spAutoFit/>
          </a:bodyPr>
          <a:lstStyle/>
          <a:p>
            <a:pPr marL="1668780">
              <a:lnSpc>
                <a:spcPct val="100000"/>
              </a:lnSpc>
              <a:spcBef>
                <a:spcPts val="95"/>
              </a:spcBef>
            </a:pPr>
            <a:r>
              <a:rPr sz="1600" spc="-25" dirty="0">
                <a:solidFill>
                  <a:srgbClr val="FF0000"/>
                </a:solidFill>
                <a:latin typeface="MS PGothic"/>
                <a:cs typeface="MS PGothic"/>
              </a:rPr>
              <a:t>模擬使用的語</a:t>
            </a:r>
            <a:r>
              <a:rPr sz="1600" spc="-50" dirty="0">
                <a:solidFill>
                  <a:srgbClr val="FF0000"/>
                </a:solidFill>
                <a:latin typeface="MS PGothic"/>
                <a:cs typeface="MS PGothic"/>
              </a:rPr>
              <a:t>言</a:t>
            </a:r>
            <a:endParaRPr sz="1600">
              <a:latin typeface="MS PGothic"/>
              <a:cs typeface="MS PGothic"/>
            </a:endParaRPr>
          </a:p>
          <a:p>
            <a:pPr>
              <a:lnSpc>
                <a:spcPct val="100000"/>
              </a:lnSpc>
              <a:spcBef>
                <a:spcPts val="35"/>
              </a:spcBef>
            </a:pPr>
            <a:endParaRPr sz="1750">
              <a:latin typeface="MS PGothic"/>
              <a:cs typeface="MS PGothic"/>
            </a:endParaRPr>
          </a:p>
          <a:p>
            <a:pPr marL="12700">
              <a:lnSpc>
                <a:spcPct val="100000"/>
              </a:lnSpc>
            </a:pPr>
            <a:r>
              <a:rPr sz="1600" spc="-25" dirty="0">
                <a:solidFill>
                  <a:srgbClr val="FF0000"/>
                </a:solidFill>
                <a:latin typeface="MS PGothic"/>
                <a:cs typeface="MS PGothic"/>
              </a:rPr>
              <a:t>使用哪種語言做專</a:t>
            </a:r>
            <a:r>
              <a:rPr sz="1600" spc="-50" dirty="0">
                <a:solidFill>
                  <a:srgbClr val="FF0000"/>
                </a:solidFill>
                <a:latin typeface="MS PGothic"/>
                <a:cs typeface="MS PGothic"/>
              </a:rPr>
              <a:t>案</a:t>
            </a:r>
            <a:endParaRPr sz="1600">
              <a:latin typeface="MS PGothic"/>
              <a:cs typeface="MS PGothic"/>
            </a:endParaRPr>
          </a:p>
        </p:txBody>
      </p:sp>
      <p:sp>
        <p:nvSpPr>
          <p:cNvPr id="8" name="object 8"/>
          <p:cNvSpPr/>
          <p:nvPr/>
        </p:nvSpPr>
        <p:spPr>
          <a:xfrm>
            <a:off x="3501390" y="3478529"/>
            <a:ext cx="279400" cy="226060"/>
          </a:xfrm>
          <a:custGeom>
            <a:avLst/>
            <a:gdLst/>
            <a:ahLst/>
            <a:cxnLst/>
            <a:rect l="l" t="t" r="r" b="b"/>
            <a:pathLst>
              <a:path w="279400" h="226060">
                <a:moveTo>
                  <a:pt x="0" y="225552"/>
                </a:moveTo>
                <a:lnTo>
                  <a:pt x="278891" y="225552"/>
                </a:lnTo>
                <a:lnTo>
                  <a:pt x="278891" y="0"/>
                </a:lnTo>
                <a:lnTo>
                  <a:pt x="0" y="0"/>
                </a:lnTo>
                <a:lnTo>
                  <a:pt x="0" y="225552"/>
                </a:lnTo>
                <a:close/>
              </a:path>
            </a:pathLst>
          </a:custGeom>
          <a:ln w="28955">
            <a:solidFill>
              <a:srgbClr val="FF0000"/>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11</a:t>
            </a:fld>
            <a:endParaRPr spc="-25" dirty="0"/>
          </a:p>
        </p:txBody>
      </p:sp>
      <p:sp>
        <p:nvSpPr>
          <p:cNvPr id="11" name="標題 10">
            <a:extLst>
              <a:ext uri="{FF2B5EF4-FFF2-40B4-BE49-F238E27FC236}">
                <a16:creationId xmlns:a16="http://schemas.microsoft.com/office/drawing/2014/main" id="{14DE11EF-C1B1-B1A1-B2C5-58DBD5439B77}"/>
              </a:ext>
            </a:extLst>
          </p:cNvPr>
          <p:cNvSpPr>
            <a:spLocks noGrp="1"/>
          </p:cNvSpPr>
          <p:nvPr>
            <p:ph type="title"/>
          </p:nvPr>
        </p:nvSpPr>
        <p:spPr/>
        <p:txBody>
          <a:bodyPr/>
          <a:lstStyle/>
          <a:p>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5687"/>
            <a:ext cx="7518400" cy="906144"/>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Constraints</a:t>
            </a:r>
            <a:r>
              <a:rPr sz="2400" spc="-20" dirty="0">
                <a:latin typeface="Times New Roman"/>
                <a:cs typeface="Times New Roman"/>
              </a:rPr>
              <a:t> </a:t>
            </a:r>
            <a:r>
              <a:rPr sz="2400" dirty="0">
                <a:latin typeface="Times New Roman"/>
                <a:cs typeface="Times New Roman"/>
              </a:rPr>
              <a:t>(.xdc</a:t>
            </a:r>
            <a:r>
              <a:rPr sz="2400">
                <a:latin typeface="標楷體"/>
                <a:cs typeface="標楷體"/>
              </a:rPr>
              <a:t>檔</a:t>
            </a:r>
            <a:r>
              <a:rPr sz="2400" spc="-50">
                <a:latin typeface="Times New Roman"/>
                <a:cs typeface="Times New Roman"/>
              </a:rPr>
              <a:t>)</a:t>
            </a:r>
            <a:r>
              <a:rPr lang="zh-TW" altLang="en-US" sz="2400" spc="-50">
                <a:latin typeface="Times New Roman"/>
                <a:cs typeface="Times New Roman"/>
              </a:rPr>
              <a:t>，這次的</a:t>
            </a:r>
            <a:r>
              <a:rPr lang="en-US" altLang="zh-TW" sz="2400" spc="-50">
                <a:latin typeface="Times New Roman"/>
                <a:cs typeface="Times New Roman"/>
              </a:rPr>
              <a:t>.xdc</a:t>
            </a:r>
            <a:r>
              <a:rPr lang="zh-TW" altLang="en-US" sz="2400" spc="-50">
                <a:latin typeface="Times New Roman"/>
                <a:cs typeface="Times New Roman"/>
              </a:rPr>
              <a:t>要在這加</a:t>
            </a:r>
            <a:endParaRPr sz="2400">
              <a:latin typeface="Times New Roman"/>
              <a:cs typeface="Times New Roman"/>
            </a:endParaRPr>
          </a:p>
          <a:p>
            <a:pPr marL="546100" indent="-534035">
              <a:lnSpc>
                <a:spcPct val="100000"/>
              </a:lnSpc>
              <a:spcBef>
                <a:spcPts val="585"/>
              </a:spcBef>
              <a:buClr>
                <a:srgbClr val="006FC0"/>
              </a:buClr>
              <a:buFont typeface="Wingdings"/>
              <a:buChar char=""/>
              <a:tabLst>
                <a:tab pos="546100" algn="l"/>
                <a:tab pos="546735" algn="l"/>
              </a:tabLst>
            </a:pPr>
            <a:r>
              <a:rPr sz="2400" spc="-10" dirty="0">
                <a:latin typeface="Times New Roman"/>
                <a:cs typeface="Times New Roman"/>
              </a:rPr>
              <a:t>“Next”</a:t>
            </a:r>
            <a:endParaRPr sz="2400">
              <a:latin typeface="Times New Roman"/>
              <a:cs typeface="Times New Roman"/>
            </a:endParaRPr>
          </a:p>
        </p:txBody>
      </p:sp>
      <p:pic>
        <p:nvPicPr>
          <p:cNvPr id="3" name="object 3"/>
          <p:cNvPicPr/>
          <p:nvPr/>
        </p:nvPicPr>
        <p:blipFill>
          <a:blip r:embed="rId2" cstate="print"/>
          <a:stretch>
            <a:fillRect/>
          </a:stretch>
        </p:blipFill>
        <p:spPr>
          <a:xfrm>
            <a:off x="2432304" y="2206751"/>
            <a:ext cx="4948428" cy="4262628"/>
          </a:xfrm>
          <a:prstGeom prst="rect">
            <a:avLst/>
          </a:prstGeom>
        </p:spPr>
      </p:pic>
      <p:sp>
        <p:nvSpPr>
          <p:cNvPr id="4" name="object 4"/>
          <p:cNvSpPr txBox="1"/>
          <p:nvPr/>
        </p:nvSpPr>
        <p:spPr>
          <a:xfrm>
            <a:off x="2686304" y="3449573"/>
            <a:ext cx="248729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可以在這加入寫好</a:t>
            </a:r>
            <a:r>
              <a:rPr sz="1600" dirty="0">
                <a:solidFill>
                  <a:srgbClr val="FF0000"/>
                </a:solidFill>
                <a:latin typeface="MS PGothic"/>
                <a:cs typeface="MS PGothic"/>
              </a:rPr>
              <a:t>的</a:t>
            </a:r>
            <a:r>
              <a:rPr sz="1600" spc="50" dirty="0">
                <a:solidFill>
                  <a:srgbClr val="FF0000"/>
                </a:solidFill>
                <a:latin typeface="MS PGothic"/>
                <a:cs typeface="MS PGothic"/>
              </a:rPr>
              <a:t> </a:t>
            </a:r>
            <a:r>
              <a:rPr sz="1600" spc="-10" dirty="0">
                <a:solidFill>
                  <a:srgbClr val="FF0000"/>
                </a:solidFill>
                <a:latin typeface="Arial"/>
                <a:cs typeface="Arial"/>
              </a:rPr>
              <a:t>.xdc</a:t>
            </a:r>
            <a:r>
              <a:rPr sz="1600" spc="-50" dirty="0">
                <a:solidFill>
                  <a:srgbClr val="FF0000"/>
                </a:solidFill>
                <a:latin typeface="MS PGothic"/>
                <a:cs typeface="MS PGothic"/>
              </a:rPr>
              <a:t>檔</a:t>
            </a:r>
            <a:endParaRPr sz="1600">
              <a:latin typeface="MS PGothic"/>
              <a:cs typeface="MS PGothic"/>
            </a:endParaRPr>
          </a:p>
        </p:txBody>
      </p:sp>
      <p:sp>
        <p:nvSpPr>
          <p:cNvPr id="5" name="object 5"/>
          <p:cNvSpPr/>
          <p:nvPr/>
        </p:nvSpPr>
        <p:spPr>
          <a:xfrm>
            <a:off x="2637282" y="3163061"/>
            <a:ext cx="3304540" cy="3122930"/>
          </a:xfrm>
          <a:custGeom>
            <a:avLst/>
            <a:gdLst/>
            <a:ahLst/>
            <a:cxnLst/>
            <a:rect l="l" t="t" r="r" b="b"/>
            <a:pathLst>
              <a:path w="3304540" h="3122929">
                <a:moveTo>
                  <a:pt x="2863596" y="3122676"/>
                </a:moveTo>
                <a:lnTo>
                  <a:pt x="3304031" y="3122676"/>
                </a:lnTo>
                <a:lnTo>
                  <a:pt x="3304031" y="2964179"/>
                </a:lnTo>
                <a:lnTo>
                  <a:pt x="2863596" y="2964179"/>
                </a:lnTo>
                <a:lnTo>
                  <a:pt x="2863596" y="3122676"/>
                </a:lnTo>
                <a:close/>
              </a:path>
              <a:path w="3304540" h="3122929">
                <a:moveTo>
                  <a:pt x="0" y="225551"/>
                </a:moveTo>
                <a:lnTo>
                  <a:pt x="278892" y="225551"/>
                </a:lnTo>
                <a:lnTo>
                  <a:pt x="278892" y="0"/>
                </a:lnTo>
                <a:lnTo>
                  <a:pt x="0" y="0"/>
                </a:lnTo>
                <a:lnTo>
                  <a:pt x="0" y="225551"/>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12</a:t>
            </a:fld>
            <a:endParaRPr spc="-25" dirty="0"/>
          </a:p>
        </p:txBody>
      </p:sp>
      <p:sp>
        <p:nvSpPr>
          <p:cNvPr id="9" name="標題 8">
            <a:extLst>
              <a:ext uri="{FF2B5EF4-FFF2-40B4-BE49-F238E27FC236}">
                <a16:creationId xmlns:a16="http://schemas.microsoft.com/office/drawing/2014/main" id="{580E3FF3-EE34-3DC8-F194-0E544F346E11}"/>
              </a:ext>
            </a:extLst>
          </p:cNvPr>
          <p:cNvSpPr>
            <a:spLocks noGrp="1"/>
          </p:cNvSpPr>
          <p:nvPr>
            <p:ph type="title"/>
          </p:nvPr>
        </p:nvSpPr>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13</a:t>
            </a:fld>
            <a:endParaRPr spc="-25" dirty="0"/>
          </a:p>
        </p:txBody>
      </p:sp>
      <p:sp>
        <p:nvSpPr>
          <p:cNvPr id="9" name="標題 8">
            <a:extLst>
              <a:ext uri="{FF2B5EF4-FFF2-40B4-BE49-F238E27FC236}">
                <a16:creationId xmlns:a16="http://schemas.microsoft.com/office/drawing/2014/main" id="{D9B270A2-BACE-D877-75EC-B27230C06808}"/>
              </a:ext>
            </a:extLst>
          </p:cNvPr>
          <p:cNvSpPr>
            <a:spLocks noGrp="1"/>
          </p:cNvSpPr>
          <p:nvPr>
            <p:ph type="title"/>
          </p:nvPr>
        </p:nvSpPr>
        <p:spPr/>
        <p:txBody>
          <a:bodyPr/>
          <a:lstStyle/>
          <a:p>
            <a:r>
              <a:rPr lang="zh-TW" altLang="en-US"/>
              <a:t>選板子</a:t>
            </a:r>
          </a:p>
        </p:txBody>
      </p:sp>
      <p:pic>
        <p:nvPicPr>
          <p:cNvPr id="3" name="圖片 2">
            <a:extLst>
              <a:ext uri="{FF2B5EF4-FFF2-40B4-BE49-F238E27FC236}">
                <a16:creationId xmlns:a16="http://schemas.microsoft.com/office/drawing/2014/main" id="{B617D8AD-EFC9-4C8B-92DE-8E7261AD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05" y="1602194"/>
            <a:ext cx="6553389" cy="4794356"/>
          </a:xfrm>
          <a:prstGeom prst="rect">
            <a:avLst/>
          </a:prstGeom>
        </p:spPr>
      </p:pic>
      <p:sp>
        <p:nvSpPr>
          <p:cNvPr id="4" name="橢圓 3">
            <a:extLst>
              <a:ext uri="{FF2B5EF4-FFF2-40B4-BE49-F238E27FC236}">
                <a16:creationId xmlns:a16="http://schemas.microsoft.com/office/drawing/2014/main" id="{0652DC80-8F48-4E5E-A285-DD698E850529}"/>
              </a:ext>
            </a:extLst>
          </p:cNvPr>
          <p:cNvSpPr/>
          <p:nvPr/>
        </p:nvSpPr>
        <p:spPr>
          <a:xfrm>
            <a:off x="1752600" y="2514600"/>
            <a:ext cx="6096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035F1043-C33D-43F9-9195-F8F512BE4ADC}"/>
              </a:ext>
            </a:extLst>
          </p:cNvPr>
          <p:cNvSpPr/>
          <p:nvPr/>
        </p:nvSpPr>
        <p:spPr>
          <a:xfrm>
            <a:off x="6591300" y="2517681"/>
            <a:ext cx="1143000" cy="4551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932BB496-6925-472E-8384-6D6A7DC0CF47}"/>
              </a:ext>
            </a:extLst>
          </p:cNvPr>
          <p:cNvSpPr txBox="1"/>
          <p:nvPr/>
        </p:nvSpPr>
        <p:spPr>
          <a:xfrm>
            <a:off x="2339883" y="2335580"/>
            <a:ext cx="312906" cy="369332"/>
          </a:xfrm>
          <a:prstGeom prst="rect">
            <a:avLst/>
          </a:prstGeom>
          <a:noFill/>
        </p:spPr>
        <p:txBody>
          <a:bodyPr wrap="none" rtlCol="0">
            <a:spAutoFit/>
          </a:bodyPr>
          <a:lstStyle/>
          <a:p>
            <a:r>
              <a:rPr lang="en-US" altLang="zh-TW">
                <a:solidFill>
                  <a:srgbClr val="FF0000"/>
                </a:solidFill>
              </a:rPr>
              <a:t>1</a:t>
            </a:r>
            <a:endParaRPr lang="zh-TW" altLang="en-US"/>
          </a:p>
        </p:txBody>
      </p:sp>
      <p:sp>
        <p:nvSpPr>
          <p:cNvPr id="10" name="文字方塊 9">
            <a:extLst>
              <a:ext uri="{FF2B5EF4-FFF2-40B4-BE49-F238E27FC236}">
                <a16:creationId xmlns:a16="http://schemas.microsoft.com/office/drawing/2014/main" id="{80308F19-54BA-470A-B07B-0834DCB796CC}"/>
              </a:ext>
            </a:extLst>
          </p:cNvPr>
          <p:cNvSpPr txBox="1"/>
          <p:nvPr/>
        </p:nvSpPr>
        <p:spPr>
          <a:xfrm>
            <a:off x="7513376" y="2275256"/>
            <a:ext cx="312906" cy="369332"/>
          </a:xfrm>
          <a:prstGeom prst="rect">
            <a:avLst/>
          </a:prstGeom>
          <a:noFill/>
        </p:spPr>
        <p:txBody>
          <a:bodyPr wrap="none" rtlCol="0">
            <a:spAutoFit/>
          </a:bodyPr>
          <a:lstStyle/>
          <a:p>
            <a:r>
              <a:rPr lang="en-US" altLang="zh-TW">
                <a:solidFill>
                  <a:srgbClr val="FF0000"/>
                </a:solidFill>
              </a:rPr>
              <a:t>2</a:t>
            </a:r>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14</a:t>
            </a:fld>
            <a:endParaRPr spc="-25" dirty="0"/>
          </a:p>
        </p:txBody>
      </p:sp>
      <p:sp>
        <p:nvSpPr>
          <p:cNvPr id="9" name="標題 8">
            <a:extLst>
              <a:ext uri="{FF2B5EF4-FFF2-40B4-BE49-F238E27FC236}">
                <a16:creationId xmlns:a16="http://schemas.microsoft.com/office/drawing/2014/main" id="{D9B270A2-BACE-D877-75EC-B27230C06808}"/>
              </a:ext>
            </a:extLst>
          </p:cNvPr>
          <p:cNvSpPr>
            <a:spLocks noGrp="1"/>
          </p:cNvSpPr>
          <p:nvPr>
            <p:ph type="title"/>
          </p:nvPr>
        </p:nvSpPr>
        <p:spPr/>
        <p:txBody>
          <a:bodyPr/>
          <a:lstStyle/>
          <a:p>
            <a:r>
              <a:rPr lang="zh-TW" altLang="en-US"/>
              <a:t>選板子</a:t>
            </a:r>
          </a:p>
        </p:txBody>
      </p:sp>
      <p:pic>
        <p:nvPicPr>
          <p:cNvPr id="2" name="圖片 1">
            <a:extLst>
              <a:ext uri="{FF2B5EF4-FFF2-40B4-BE49-F238E27FC236}">
                <a16:creationId xmlns:a16="http://schemas.microsoft.com/office/drawing/2014/main" id="{4FABD562-76AF-4CBA-B372-6F453996C623}"/>
              </a:ext>
            </a:extLst>
          </p:cNvPr>
          <p:cNvPicPr>
            <a:picLocks noChangeAspect="1"/>
          </p:cNvPicPr>
          <p:nvPr/>
        </p:nvPicPr>
        <p:blipFill>
          <a:blip r:embed="rId2"/>
          <a:stretch>
            <a:fillRect/>
          </a:stretch>
        </p:blipFill>
        <p:spPr>
          <a:xfrm>
            <a:off x="1447800" y="1524000"/>
            <a:ext cx="6477000" cy="4680028"/>
          </a:xfrm>
          <a:prstGeom prst="rect">
            <a:avLst/>
          </a:prstGeom>
        </p:spPr>
      </p:pic>
      <p:sp>
        <p:nvSpPr>
          <p:cNvPr id="4" name="橢圓 3">
            <a:extLst>
              <a:ext uri="{FF2B5EF4-FFF2-40B4-BE49-F238E27FC236}">
                <a16:creationId xmlns:a16="http://schemas.microsoft.com/office/drawing/2014/main" id="{0652DC80-8F48-4E5E-A285-DD698E850529}"/>
              </a:ext>
            </a:extLst>
          </p:cNvPr>
          <p:cNvSpPr/>
          <p:nvPr/>
        </p:nvSpPr>
        <p:spPr>
          <a:xfrm>
            <a:off x="5334000" y="4191000"/>
            <a:ext cx="685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074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15</a:t>
            </a:fld>
            <a:endParaRPr spc="-25" dirty="0"/>
          </a:p>
        </p:txBody>
      </p:sp>
      <p:sp>
        <p:nvSpPr>
          <p:cNvPr id="9" name="標題 8">
            <a:extLst>
              <a:ext uri="{FF2B5EF4-FFF2-40B4-BE49-F238E27FC236}">
                <a16:creationId xmlns:a16="http://schemas.microsoft.com/office/drawing/2014/main" id="{D9B270A2-BACE-D877-75EC-B27230C06808}"/>
              </a:ext>
            </a:extLst>
          </p:cNvPr>
          <p:cNvSpPr>
            <a:spLocks noGrp="1"/>
          </p:cNvSpPr>
          <p:nvPr>
            <p:ph type="title"/>
          </p:nvPr>
        </p:nvSpPr>
        <p:spPr/>
        <p:txBody>
          <a:bodyPr/>
          <a:lstStyle/>
          <a:p>
            <a:r>
              <a:rPr lang="zh-TW" altLang="en-US"/>
              <a:t>選板子</a:t>
            </a:r>
          </a:p>
        </p:txBody>
      </p:sp>
      <p:pic>
        <p:nvPicPr>
          <p:cNvPr id="3" name="圖片 2">
            <a:extLst>
              <a:ext uri="{FF2B5EF4-FFF2-40B4-BE49-F238E27FC236}">
                <a16:creationId xmlns:a16="http://schemas.microsoft.com/office/drawing/2014/main" id="{5F29D3F8-5E4A-48E0-9E29-BDD1004DDB6B}"/>
              </a:ext>
            </a:extLst>
          </p:cNvPr>
          <p:cNvPicPr>
            <a:picLocks noChangeAspect="1"/>
          </p:cNvPicPr>
          <p:nvPr/>
        </p:nvPicPr>
        <p:blipFill>
          <a:blip r:embed="rId2"/>
          <a:stretch>
            <a:fillRect/>
          </a:stretch>
        </p:blipFill>
        <p:spPr>
          <a:xfrm>
            <a:off x="1459678" y="938870"/>
            <a:ext cx="7092315" cy="5457680"/>
          </a:xfrm>
          <a:prstGeom prst="rect">
            <a:avLst/>
          </a:prstGeom>
        </p:spPr>
      </p:pic>
      <p:sp>
        <p:nvSpPr>
          <p:cNvPr id="4" name="橢圓 3">
            <a:extLst>
              <a:ext uri="{FF2B5EF4-FFF2-40B4-BE49-F238E27FC236}">
                <a16:creationId xmlns:a16="http://schemas.microsoft.com/office/drawing/2014/main" id="{0652DC80-8F48-4E5E-A285-DD698E850529}"/>
              </a:ext>
            </a:extLst>
          </p:cNvPr>
          <p:cNvSpPr/>
          <p:nvPr/>
        </p:nvSpPr>
        <p:spPr>
          <a:xfrm>
            <a:off x="1437266" y="2057400"/>
            <a:ext cx="685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9D56D1B-AF59-45DE-932A-5CA938794C6D}"/>
              </a:ext>
            </a:extLst>
          </p:cNvPr>
          <p:cNvSpPr txBox="1"/>
          <p:nvPr/>
        </p:nvSpPr>
        <p:spPr>
          <a:xfrm>
            <a:off x="1143000" y="1670139"/>
            <a:ext cx="1210588" cy="369332"/>
          </a:xfrm>
          <a:prstGeom prst="rect">
            <a:avLst/>
          </a:prstGeom>
          <a:noFill/>
        </p:spPr>
        <p:txBody>
          <a:bodyPr wrap="none" rtlCol="0">
            <a:spAutoFit/>
          </a:bodyPr>
          <a:lstStyle/>
          <a:p>
            <a:r>
              <a:rPr lang="en-US" altLang="zh-TW">
                <a:solidFill>
                  <a:srgbClr val="FF0000"/>
                </a:solidFill>
              </a:rPr>
              <a:t>1. </a:t>
            </a:r>
            <a:r>
              <a:rPr lang="zh-TW" altLang="en-US">
                <a:solidFill>
                  <a:srgbClr val="FF0000"/>
                </a:solidFill>
              </a:rPr>
              <a:t>搜尋</a:t>
            </a:r>
            <a:r>
              <a:rPr lang="en-US" altLang="zh-TW">
                <a:solidFill>
                  <a:srgbClr val="FF0000"/>
                </a:solidFill>
              </a:rPr>
              <a:t>ZU</a:t>
            </a:r>
            <a:endParaRPr lang="zh-TW" altLang="en-US">
              <a:solidFill>
                <a:srgbClr val="FF0000"/>
              </a:solidFill>
            </a:endParaRPr>
          </a:p>
        </p:txBody>
      </p:sp>
      <p:sp>
        <p:nvSpPr>
          <p:cNvPr id="8" name="文字方塊 7">
            <a:extLst>
              <a:ext uri="{FF2B5EF4-FFF2-40B4-BE49-F238E27FC236}">
                <a16:creationId xmlns:a16="http://schemas.microsoft.com/office/drawing/2014/main" id="{99B7420D-FD65-4ACD-957E-F60C3B4A1384}"/>
              </a:ext>
            </a:extLst>
          </p:cNvPr>
          <p:cNvSpPr txBox="1"/>
          <p:nvPr/>
        </p:nvSpPr>
        <p:spPr>
          <a:xfrm>
            <a:off x="3261101" y="2895600"/>
            <a:ext cx="1723549" cy="369332"/>
          </a:xfrm>
          <a:prstGeom prst="rect">
            <a:avLst/>
          </a:prstGeom>
          <a:noFill/>
        </p:spPr>
        <p:txBody>
          <a:bodyPr wrap="none" rtlCol="0">
            <a:spAutoFit/>
          </a:bodyPr>
          <a:lstStyle/>
          <a:p>
            <a:r>
              <a:rPr lang="en-US" altLang="zh-TW">
                <a:solidFill>
                  <a:srgbClr val="FF0000"/>
                </a:solidFill>
              </a:rPr>
              <a:t>2. </a:t>
            </a:r>
            <a:r>
              <a:rPr lang="zh-TW" altLang="en-US">
                <a:solidFill>
                  <a:srgbClr val="FF0000"/>
                </a:solidFill>
              </a:rPr>
              <a:t>右鍵按</a:t>
            </a:r>
            <a:r>
              <a:rPr lang="en-US" altLang="zh-TW">
                <a:solidFill>
                  <a:srgbClr val="FF0000"/>
                </a:solidFill>
              </a:rPr>
              <a:t>install</a:t>
            </a:r>
            <a:endParaRPr lang="zh-TW" altLang="en-US">
              <a:solidFill>
                <a:srgbClr val="FF0000"/>
              </a:solidFill>
            </a:endParaRPr>
          </a:p>
        </p:txBody>
      </p:sp>
      <p:sp>
        <p:nvSpPr>
          <p:cNvPr id="10" name="橢圓 9">
            <a:extLst>
              <a:ext uri="{FF2B5EF4-FFF2-40B4-BE49-F238E27FC236}">
                <a16:creationId xmlns:a16="http://schemas.microsoft.com/office/drawing/2014/main" id="{58114713-B3F9-4706-8799-88A625E73EC7}"/>
              </a:ext>
            </a:extLst>
          </p:cNvPr>
          <p:cNvSpPr/>
          <p:nvPr/>
        </p:nvSpPr>
        <p:spPr>
          <a:xfrm>
            <a:off x="7914641" y="6149849"/>
            <a:ext cx="685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5CB1ED21-C347-4F44-A588-1CF6F28CCE17}"/>
              </a:ext>
            </a:extLst>
          </p:cNvPr>
          <p:cNvSpPr txBox="1"/>
          <p:nvPr/>
        </p:nvSpPr>
        <p:spPr>
          <a:xfrm>
            <a:off x="7652247" y="5734464"/>
            <a:ext cx="902811" cy="369332"/>
          </a:xfrm>
          <a:prstGeom prst="rect">
            <a:avLst/>
          </a:prstGeom>
          <a:noFill/>
        </p:spPr>
        <p:txBody>
          <a:bodyPr wrap="none" rtlCol="0">
            <a:spAutoFit/>
          </a:bodyPr>
          <a:lstStyle/>
          <a:p>
            <a:r>
              <a:rPr lang="en-US" altLang="zh-TW">
                <a:solidFill>
                  <a:srgbClr val="FF0000"/>
                </a:solidFill>
              </a:rPr>
              <a:t>3. </a:t>
            </a:r>
            <a:r>
              <a:rPr lang="zh-TW" altLang="en-US">
                <a:solidFill>
                  <a:srgbClr val="FF0000"/>
                </a:solidFill>
              </a:rPr>
              <a:t>關閉</a:t>
            </a:r>
          </a:p>
        </p:txBody>
      </p:sp>
    </p:spTree>
    <p:extLst>
      <p:ext uri="{BB962C8B-B14F-4D97-AF65-F5344CB8AC3E}">
        <p14:creationId xmlns:p14="http://schemas.microsoft.com/office/powerpoint/2010/main" val="843630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16</a:t>
            </a:fld>
            <a:endParaRPr spc="-25" dirty="0"/>
          </a:p>
        </p:txBody>
      </p:sp>
      <p:sp>
        <p:nvSpPr>
          <p:cNvPr id="9" name="標題 8">
            <a:extLst>
              <a:ext uri="{FF2B5EF4-FFF2-40B4-BE49-F238E27FC236}">
                <a16:creationId xmlns:a16="http://schemas.microsoft.com/office/drawing/2014/main" id="{D9B270A2-BACE-D877-75EC-B27230C06808}"/>
              </a:ext>
            </a:extLst>
          </p:cNvPr>
          <p:cNvSpPr>
            <a:spLocks noGrp="1"/>
          </p:cNvSpPr>
          <p:nvPr>
            <p:ph type="title"/>
          </p:nvPr>
        </p:nvSpPr>
        <p:spPr/>
        <p:txBody>
          <a:bodyPr/>
          <a:lstStyle/>
          <a:p>
            <a:r>
              <a:rPr lang="zh-TW" altLang="en-US"/>
              <a:t>選板子</a:t>
            </a:r>
          </a:p>
        </p:txBody>
      </p:sp>
      <p:pic>
        <p:nvPicPr>
          <p:cNvPr id="2" name="圖片 1">
            <a:extLst>
              <a:ext uri="{FF2B5EF4-FFF2-40B4-BE49-F238E27FC236}">
                <a16:creationId xmlns:a16="http://schemas.microsoft.com/office/drawing/2014/main" id="{E18FB173-9ABA-47AE-A7F0-D031B1BBBB62}"/>
              </a:ext>
            </a:extLst>
          </p:cNvPr>
          <p:cNvPicPr>
            <a:picLocks noChangeAspect="1"/>
          </p:cNvPicPr>
          <p:nvPr/>
        </p:nvPicPr>
        <p:blipFill>
          <a:blip r:embed="rId2"/>
          <a:stretch>
            <a:fillRect/>
          </a:stretch>
        </p:blipFill>
        <p:spPr>
          <a:xfrm>
            <a:off x="1327743" y="1470151"/>
            <a:ext cx="6260291" cy="4616884"/>
          </a:xfrm>
          <a:prstGeom prst="rect">
            <a:avLst/>
          </a:prstGeom>
        </p:spPr>
      </p:pic>
      <p:sp>
        <p:nvSpPr>
          <p:cNvPr id="12" name="橢圓 11">
            <a:extLst>
              <a:ext uri="{FF2B5EF4-FFF2-40B4-BE49-F238E27FC236}">
                <a16:creationId xmlns:a16="http://schemas.microsoft.com/office/drawing/2014/main" id="{0462FD1E-8274-4C21-A151-81FF7D59915D}"/>
              </a:ext>
            </a:extLst>
          </p:cNvPr>
          <p:cNvSpPr/>
          <p:nvPr/>
        </p:nvSpPr>
        <p:spPr>
          <a:xfrm>
            <a:off x="5638800" y="5791200"/>
            <a:ext cx="685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704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5687"/>
            <a:ext cx="2616835" cy="906144"/>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10" dirty="0">
                <a:latin typeface="標楷體"/>
                <a:cs typeface="標楷體"/>
              </a:rPr>
              <a:t>進行最後的確認</a:t>
            </a:r>
            <a:endParaRPr sz="2400">
              <a:latin typeface="標楷體"/>
              <a:cs typeface="標楷體"/>
            </a:endParaRPr>
          </a:p>
          <a:p>
            <a:pPr marL="546100" indent="-534035">
              <a:lnSpc>
                <a:spcPct val="100000"/>
              </a:lnSpc>
              <a:spcBef>
                <a:spcPts val="585"/>
              </a:spcBef>
              <a:buClr>
                <a:srgbClr val="006FC0"/>
              </a:buClr>
              <a:buFont typeface="Wingdings"/>
              <a:buChar char=""/>
              <a:tabLst>
                <a:tab pos="546100" algn="l"/>
                <a:tab pos="546735" algn="l"/>
              </a:tabLst>
            </a:pPr>
            <a:r>
              <a:rPr sz="2400" spc="-10" dirty="0">
                <a:latin typeface="Times New Roman"/>
                <a:cs typeface="Times New Roman"/>
              </a:rPr>
              <a:t>“Finish”</a:t>
            </a:r>
            <a:endParaRPr sz="2400">
              <a:latin typeface="Times New Roman"/>
              <a:cs typeface="Times New Roman"/>
            </a:endParaRPr>
          </a:p>
        </p:txBody>
      </p:sp>
      <p:pic>
        <p:nvPicPr>
          <p:cNvPr id="3" name="object 3"/>
          <p:cNvPicPr/>
          <p:nvPr/>
        </p:nvPicPr>
        <p:blipFill>
          <a:blip r:embed="rId2" cstate="print"/>
          <a:stretch>
            <a:fillRect/>
          </a:stretch>
        </p:blipFill>
        <p:spPr>
          <a:xfrm>
            <a:off x="3203448" y="1924811"/>
            <a:ext cx="5408676" cy="4303776"/>
          </a:xfrm>
          <a:prstGeom prst="rect">
            <a:avLst/>
          </a:prstGeom>
        </p:spPr>
      </p:pic>
      <p:sp>
        <p:nvSpPr>
          <p:cNvPr id="4" name="object 4"/>
          <p:cNvSpPr txBox="1"/>
          <p:nvPr/>
        </p:nvSpPr>
        <p:spPr>
          <a:xfrm>
            <a:off x="4363339" y="4363339"/>
            <a:ext cx="28676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前面的設定會在這裡再確認一</a:t>
            </a:r>
            <a:r>
              <a:rPr sz="1600" spc="-50" dirty="0">
                <a:solidFill>
                  <a:srgbClr val="FF0000"/>
                </a:solidFill>
                <a:latin typeface="MS PGothic"/>
                <a:cs typeface="MS PGothic"/>
              </a:rPr>
              <a:t>次</a:t>
            </a:r>
            <a:endParaRPr sz="1600">
              <a:latin typeface="MS PGothic"/>
              <a:cs typeface="MS PGothic"/>
            </a:endParaRPr>
          </a:p>
        </p:txBody>
      </p:sp>
      <p:sp>
        <p:nvSpPr>
          <p:cNvPr id="5" name="object 5"/>
          <p:cNvSpPr/>
          <p:nvPr/>
        </p:nvSpPr>
        <p:spPr>
          <a:xfrm>
            <a:off x="4213097" y="2472689"/>
            <a:ext cx="3599815" cy="3655060"/>
          </a:xfrm>
          <a:custGeom>
            <a:avLst/>
            <a:gdLst/>
            <a:ahLst/>
            <a:cxnLst/>
            <a:rect l="l" t="t" r="r" b="b"/>
            <a:pathLst>
              <a:path w="3599815" h="3655060">
                <a:moveTo>
                  <a:pt x="3095244" y="3654552"/>
                </a:moveTo>
                <a:lnTo>
                  <a:pt x="3599688" y="3654552"/>
                </a:lnTo>
                <a:lnTo>
                  <a:pt x="3599688" y="3406140"/>
                </a:lnTo>
                <a:lnTo>
                  <a:pt x="3095244" y="3406140"/>
                </a:lnTo>
                <a:lnTo>
                  <a:pt x="3095244" y="3654552"/>
                </a:lnTo>
                <a:close/>
              </a:path>
              <a:path w="3599815" h="3655060">
                <a:moveTo>
                  <a:pt x="0" y="1821180"/>
                </a:moveTo>
                <a:lnTo>
                  <a:pt x="3311652" y="1821180"/>
                </a:lnTo>
                <a:lnTo>
                  <a:pt x="3311652" y="0"/>
                </a:lnTo>
                <a:lnTo>
                  <a:pt x="0" y="0"/>
                </a:lnTo>
                <a:lnTo>
                  <a:pt x="0" y="1821180"/>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17</a:t>
            </a:fld>
            <a:endParaRPr spc="-25" dirty="0"/>
          </a:p>
        </p:txBody>
      </p:sp>
      <p:sp>
        <p:nvSpPr>
          <p:cNvPr id="9" name="標題 8">
            <a:extLst>
              <a:ext uri="{FF2B5EF4-FFF2-40B4-BE49-F238E27FC236}">
                <a16:creationId xmlns:a16="http://schemas.microsoft.com/office/drawing/2014/main" id="{1E7C1698-2A9C-D14B-D681-48FBB6AFDDB1}"/>
              </a:ext>
            </a:extLst>
          </p:cNvPr>
          <p:cNvSpPr>
            <a:spLocks noGrp="1"/>
          </p:cNvSpPr>
          <p:nvPr>
            <p:ph type="title"/>
          </p:nvPr>
        </p:nvSpPr>
        <p:spPr/>
        <p:txBody>
          <a:bodyPr/>
          <a:lstStyle/>
          <a:p>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649984"/>
            <a:ext cx="231203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10" dirty="0">
                <a:latin typeface="標楷體"/>
                <a:cs typeface="標楷體"/>
              </a:rPr>
              <a:t>專案操作介面</a:t>
            </a:r>
            <a:endParaRPr sz="2400">
              <a:latin typeface="標楷體"/>
              <a:cs typeface="標楷體"/>
            </a:endParaRPr>
          </a:p>
        </p:txBody>
      </p:sp>
      <p:pic>
        <p:nvPicPr>
          <p:cNvPr id="3" name="object 3"/>
          <p:cNvPicPr/>
          <p:nvPr/>
        </p:nvPicPr>
        <p:blipFill>
          <a:blip r:embed="rId2" cstate="print"/>
          <a:stretch>
            <a:fillRect/>
          </a:stretch>
        </p:blipFill>
        <p:spPr>
          <a:xfrm>
            <a:off x="611123" y="2133600"/>
            <a:ext cx="7994904" cy="4369308"/>
          </a:xfrm>
          <a:prstGeom prst="rect">
            <a:avLst/>
          </a:prstGeom>
        </p:spPr>
      </p:pic>
      <p:sp>
        <p:nvSpPr>
          <p:cNvPr id="4" name="object 4"/>
          <p:cNvSpPr txBox="1"/>
          <p:nvPr/>
        </p:nvSpPr>
        <p:spPr>
          <a:xfrm>
            <a:off x="1698751" y="3531870"/>
            <a:ext cx="178181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設計理念</a:t>
            </a:r>
            <a:r>
              <a:rPr sz="1600" spc="-20" dirty="0">
                <a:solidFill>
                  <a:srgbClr val="FF0000"/>
                </a:solidFill>
                <a:latin typeface="MS PGothic"/>
                <a:cs typeface="MS PGothic"/>
              </a:rPr>
              <a:t>，</a:t>
            </a:r>
            <a:r>
              <a:rPr sz="1600" spc="-25" dirty="0">
                <a:solidFill>
                  <a:srgbClr val="FF0000"/>
                </a:solidFill>
                <a:latin typeface="MS PGothic"/>
                <a:cs typeface="MS PGothic"/>
              </a:rPr>
              <a:t>由上到</a:t>
            </a:r>
            <a:r>
              <a:rPr sz="1600" spc="-50" dirty="0">
                <a:solidFill>
                  <a:srgbClr val="FF0000"/>
                </a:solidFill>
                <a:latin typeface="MS PGothic"/>
                <a:cs typeface="MS PGothic"/>
              </a:rPr>
              <a:t>下</a:t>
            </a:r>
            <a:endParaRPr sz="1600">
              <a:latin typeface="MS PGothic"/>
              <a:cs typeface="MS PGothic"/>
            </a:endParaRPr>
          </a:p>
        </p:txBody>
      </p:sp>
      <p:sp>
        <p:nvSpPr>
          <p:cNvPr id="6" name="object 6"/>
          <p:cNvSpPr/>
          <p:nvPr/>
        </p:nvSpPr>
        <p:spPr>
          <a:xfrm>
            <a:off x="488441" y="2591561"/>
            <a:ext cx="1132840" cy="3359150"/>
          </a:xfrm>
          <a:custGeom>
            <a:avLst/>
            <a:gdLst/>
            <a:ahLst/>
            <a:cxnLst/>
            <a:rect l="l" t="t" r="r" b="b"/>
            <a:pathLst>
              <a:path w="1132840" h="3359150">
                <a:moveTo>
                  <a:pt x="0" y="3358896"/>
                </a:moveTo>
                <a:lnTo>
                  <a:pt x="1132332" y="3358896"/>
                </a:lnTo>
                <a:lnTo>
                  <a:pt x="1132332" y="0"/>
                </a:lnTo>
                <a:lnTo>
                  <a:pt x="0" y="0"/>
                </a:lnTo>
                <a:lnTo>
                  <a:pt x="0" y="3358896"/>
                </a:lnTo>
                <a:close/>
              </a:path>
            </a:pathLst>
          </a:custGeom>
          <a:ln w="28955">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18</a:t>
            </a:fld>
            <a:endParaRPr spc="-25" dirty="0"/>
          </a:p>
        </p:txBody>
      </p:sp>
      <p:sp>
        <p:nvSpPr>
          <p:cNvPr id="9" name="標題 8">
            <a:extLst>
              <a:ext uri="{FF2B5EF4-FFF2-40B4-BE49-F238E27FC236}">
                <a16:creationId xmlns:a16="http://schemas.microsoft.com/office/drawing/2014/main" id="{A41915A3-A941-2D55-82A4-CAC5CC11FA16}"/>
              </a:ext>
            </a:extLst>
          </p:cNvPr>
          <p:cNvSpPr>
            <a:spLocks noGrp="1"/>
          </p:cNvSpPr>
          <p:nvPr>
            <p:ph type="title"/>
          </p:nvPr>
        </p:nvSpPr>
        <p:spPr/>
        <p:txBody>
          <a:bodyPr/>
          <a:lstStyle/>
          <a:p>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649984"/>
            <a:ext cx="231203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10" dirty="0">
                <a:latin typeface="標楷體"/>
                <a:cs typeface="標楷體"/>
              </a:rPr>
              <a:t>操作介面介紹</a:t>
            </a:r>
            <a:endParaRPr sz="2400">
              <a:latin typeface="標楷體"/>
              <a:cs typeface="標楷體"/>
            </a:endParaRPr>
          </a:p>
        </p:txBody>
      </p:sp>
      <p:sp>
        <p:nvSpPr>
          <p:cNvPr id="3" name="object 3"/>
          <p:cNvSpPr txBox="1"/>
          <p:nvPr/>
        </p:nvSpPr>
        <p:spPr>
          <a:xfrm>
            <a:off x="4430014" y="1911476"/>
            <a:ext cx="2095500" cy="817880"/>
          </a:xfrm>
          <a:prstGeom prst="rect">
            <a:avLst/>
          </a:prstGeom>
        </p:spPr>
        <p:txBody>
          <a:bodyPr vert="horz" wrap="square" lIns="0" tIns="12065" rIns="0" bIns="0" rtlCol="0">
            <a:spAutoFit/>
          </a:bodyPr>
          <a:lstStyle/>
          <a:p>
            <a:pPr marL="12700">
              <a:lnSpc>
                <a:spcPct val="100000"/>
              </a:lnSpc>
              <a:spcBef>
                <a:spcPts val="95"/>
              </a:spcBef>
            </a:pPr>
            <a:r>
              <a:rPr sz="1300" spc="-20" dirty="0">
                <a:solidFill>
                  <a:srgbClr val="FF0000"/>
                </a:solidFill>
                <a:latin typeface="MS PGothic"/>
                <a:cs typeface="MS PGothic"/>
              </a:rPr>
              <a:t>專案設</a:t>
            </a:r>
            <a:r>
              <a:rPr sz="1300" spc="-50" dirty="0">
                <a:solidFill>
                  <a:srgbClr val="FF0000"/>
                </a:solidFill>
                <a:latin typeface="MS PGothic"/>
                <a:cs typeface="MS PGothic"/>
              </a:rPr>
              <a:t>定</a:t>
            </a:r>
            <a:endParaRPr sz="1300">
              <a:latin typeface="MS PGothic"/>
              <a:cs typeface="MS PGothic"/>
            </a:endParaRPr>
          </a:p>
          <a:p>
            <a:pPr marL="12700" marR="5080">
              <a:lnSpc>
                <a:spcPct val="100000"/>
              </a:lnSpc>
            </a:pPr>
            <a:r>
              <a:rPr sz="1300" spc="-20" dirty="0">
                <a:solidFill>
                  <a:srgbClr val="FF0000"/>
                </a:solidFill>
                <a:latin typeface="MS PGothic"/>
                <a:cs typeface="MS PGothic"/>
              </a:rPr>
              <a:t>新增資料</a:t>
            </a:r>
            <a:r>
              <a:rPr sz="1300" spc="-10" dirty="0">
                <a:solidFill>
                  <a:srgbClr val="FF0000"/>
                </a:solidFill>
                <a:latin typeface="Arial"/>
                <a:cs typeface="Arial"/>
              </a:rPr>
              <a:t>(Verilog,Constraint)</a:t>
            </a:r>
            <a:r>
              <a:rPr sz="1300" spc="-20" dirty="0">
                <a:solidFill>
                  <a:srgbClr val="FF0000"/>
                </a:solidFill>
                <a:latin typeface="MS PGothic"/>
                <a:cs typeface="MS PGothic"/>
              </a:rPr>
              <a:t>資源範</a:t>
            </a:r>
            <a:r>
              <a:rPr sz="1300" spc="-50" dirty="0">
                <a:solidFill>
                  <a:srgbClr val="FF0000"/>
                </a:solidFill>
                <a:latin typeface="MS PGothic"/>
                <a:cs typeface="MS PGothic"/>
              </a:rPr>
              <a:t>例</a:t>
            </a:r>
            <a:endParaRPr sz="1300">
              <a:latin typeface="MS PGothic"/>
              <a:cs typeface="MS PGothic"/>
            </a:endParaRPr>
          </a:p>
          <a:p>
            <a:pPr marL="12700">
              <a:lnSpc>
                <a:spcPct val="100000"/>
              </a:lnSpc>
            </a:pPr>
            <a:r>
              <a:rPr sz="1300" spc="-20" dirty="0">
                <a:solidFill>
                  <a:srgbClr val="FF0000"/>
                </a:solidFill>
                <a:latin typeface="Arial"/>
                <a:cs typeface="Arial"/>
              </a:rPr>
              <a:t>IP</a:t>
            </a:r>
            <a:r>
              <a:rPr sz="1300" spc="-50" dirty="0">
                <a:solidFill>
                  <a:srgbClr val="FF0000"/>
                </a:solidFill>
                <a:latin typeface="MS PGothic"/>
                <a:cs typeface="MS PGothic"/>
              </a:rPr>
              <a:t>庫</a:t>
            </a:r>
            <a:endParaRPr sz="1300">
              <a:latin typeface="MS PGothic"/>
              <a:cs typeface="MS PGothic"/>
            </a:endParaRPr>
          </a:p>
        </p:txBody>
      </p:sp>
      <p:grpSp>
        <p:nvGrpSpPr>
          <p:cNvPr id="5" name="object 5"/>
          <p:cNvGrpSpPr/>
          <p:nvPr/>
        </p:nvGrpSpPr>
        <p:grpSpPr>
          <a:xfrm>
            <a:off x="2819400" y="1629155"/>
            <a:ext cx="1546860" cy="4922520"/>
            <a:chOff x="2819400" y="1629155"/>
            <a:chExt cx="1546860" cy="4922520"/>
          </a:xfrm>
        </p:grpSpPr>
        <p:pic>
          <p:nvPicPr>
            <p:cNvPr id="6" name="object 6"/>
            <p:cNvPicPr/>
            <p:nvPr/>
          </p:nvPicPr>
          <p:blipFill>
            <a:blip r:embed="rId2" cstate="print"/>
            <a:stretch>
              <a:fillRect/>
            </a:stretch>
          </p:blipFill>
          <p:spPr>
            <a:xfrm>
              <a:off x="2833116" y="1629155"/>
              <a:ext cx="1517904" cy="4922520"/>
            </a:xfrm>
            <a:prstGeom prst="rect">
              <a:avLst/>
            </a:prstGeom>
          </p:spPr>
        </p:pic>
        <p:sp>
          <p:nvSpPr>
            <p:cNvPr id="7" name="object 7"/>
            <p:cNvSpPr/>
            <p:nvPr/>
          </p:nvSpPr>
          <p:spPr>
            <a:xfrm>
              <a:off x="2833877" y="5180838"/>
              <a:ext cx="1518285" cy="1181100"/>
            </a:xfrm>
            <a:custGeom>
              <a:avLst/>
              <a:gdLst/>
              <a:ahLst/>
              <a:cxnLst/>
              <a:rect l="l" t="t" r="r" b="b"/>
              <a:pathLst>
                <a:path w="1518285" h="1181100">
                  <a:moveTo>
                    <a:pt x="0" y="541020"/>
                  </a:moveTo>
                  <a:lnTo>
                    <a:pt x="1517903" y="541020"/>
                  </a:lnTo>
                  <a:lnTo>
                    <a:pt x="1517903" y="0"/>
                  </a:lnTo>
                  <a:lnTo>
                    <a:pt x="0" y="0"/>
                  </a:lnTo>
                  <a:lnTo>
                    <a:pt x="0" y="541020"/>
                  </a:lnTo>
                  <a:close/>
                </a:path>
                <a:path w="1518285" h="1181100">
                  <a:moveTo>
                    <a:pt x="0" y="1181100"/>
                  </a:moveTo>
                  <a:lnTo>
                    <a:pt x="1517903" y="1181100"/>
                  </a:lnTo>
                  <a:lnTo>
                    <a:pt x="1517903" y="640080"/>
                  </a:lnTo>
                  <a:lnTo>
                    <a:pt x="0" y="640080"/>
                  </a:lnTo>
                  <a:lnTo>
                    <a:pt x="0" y="1181100"/>
                  </a:lnTo>
                  <a:close/>
                </a:path>
              </a:pathLst>
            </a:custGeom>
            <a:ln w="28956">
              <a:solidFill>
                <a:srgbClr val="FF0000"/>
              </a:solidFill>
            </a:ln>
          </p:spPr>
          <p:txBody>
            <a:bodyPr wrap="square" lIns="0" tIns="0" rIns="0" bIns="0" rtlCol="0"/>
            <a:lstStyle/>
            <a:p>
              <a:endParaRPr/>
            </a:p>
          </p:txBody>
        </p:sp>
      </p:grpSp>
      <p:graphicFrame>
        <p:nvGraphicFramePr>
          <p:cNvPr id="8" name="object 8"/>
          <p:cNvGraphicFramePr>
            <a:graphicFrameLocks noGrp="1"/>
          </p:cNvGraphicFramePr>
          <p:nvPr/>
        </p:nvGraphicFramePr>
        <p:xfrm>
          <a:off x="2819400" y="1903476"/>
          <a:ext cx="1517650" cy="3166745"/>
        </p:xfrm>
        <a:graphic>
          <a:graphicData uri="http://schemas.openxmlformats.org/drawingml/2006/table">
            <a:tbl>
              <a:tblPr firstRow="1" bandRow="1">
                <a:tableStyleId>{2D5ABB26-0587-4C30-8999-92F81FD0307C}</a:tableStyleId>
              </a:tblPr>
              <a:tblGrid>
                <a:gridCol w="1517650">
                  <a:extLst>
                    <a:ext uri="{9D8B030D-6E8A-4147-A177-3AD203B41FA5}">
                      <a16:colId xmlns:a16="http://schemas.microsoft.com/office/drawing/2014/main" val="20000"/>
                    </a:ext>
                  </a:extLst>
                </a:gridCol>
              </a:tblGrid>
              <a:tr h="810260">
                <a:tc>
                  <a:txBody>
                    <a:bodyPr/>
                    <a:lstStyle/>
                    <a:p>
                      <a:pPr>
                        <a:lnSpc>
                          <a:spcPct val="100000"/>
                        </a:lnSpc>
                      </a:pPr>
                      <a:endParaRPr sz="15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0"/>
                  </a:ext>
                </a:extLst>
              </a:tr>
              <a:tr h="828675">
                <a:tc>
                  <a:txBody>
                    <a:bodyPr/>
                    <a:lstStyle/>
                    <a:p>
                      <a:pPr>
                        <a:lnSpc>
                          <a:spcPct val="100000"/>
                        </a:lnSpc>
                      </a:pPr>
                      <a:endParaRPr sz="15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1"/>
                  </a:ext>
                </a:extLst>
              </a:tr>
              <a:tr h="474980">
                <a:tc>
                  <a:txBody>
                    <a:bodyPr/>
                    <a:lstStyle/>
                    <a:p>
                      <a:pPr>
                        <a:lnSpc>
                          <a:spcPct val="100000"/>
                        </a:lnSpc>
                      </a:pPr>
                      <a:endParaRPr sz="15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2"/>
                  </a:ext>
                </a:extLst>
              </a:tr>
              <a:tr h="484505">
                <a:tc>
                  <a:txBody>
                    <a:bodyPr/>
                    <a:lstStyle/>
                    <a:p>
                      <a:pPr>
                        <a:lnSpc>
                          <a:spcPct val="100000"/>
                        </a:lnSpc>
                      </a:pPr>
                      <a:endParaRPr sz="15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3"/>
                  </a:ext>
                </a:extLst>
              </a:tr>
              <a:tr h="568325">
                <a:tc>
                  <a:txBody>
                    <a:bodyPr/>
                    <a:lstStyle/>
                    <a:p>
                      <a:pPr>
                        <a:lnSpc>
                          <a:spcPct val="100000"/>
                        </a:lnSpc>
                      </a:pPr>
                      <a:endParaRPr sz="15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tcPr>
                </a:tc>
                <a:extLst>
                  <a:ext uri="{0D108BD9-81ED-4DB2-BD59-A6C34878D82A}">
                    <a16:rowId xmlns:a16="http://schemas.microsoft.com/office/drawing/2014/main" val="10004"/>
                  </a:ext>
                </a:extLst>
              </a:tr>
            </a:tbl>
          </a:graphicData>
        </a:graphic>
      </p:graphicFrame>
      <p:sp>
        <p:nvSpPr>
          <p:cNvPr id="10" name="object 10"/>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19</a:t>
            </a:fld>
            <a:endParaRPr spc="-25" dirty="0"/>
          </a:p>
        </p:txBody>
      </p:sp>
      <p:sp>
        <p:nvSpPr>
          <p:cNvPr id="9" name="object 9"/>
          <p:cNvSpPr txBox="1">
            <a:spLocks noGrp="1"/>
          </p:cNvSpPr>
          <p:nvPr>
            <p:ph type="body" idx="4294967295"/>
          </p:nvPr>
        </p:nvSpPr>
        <p:spPr>
          <a:xfrm>
            <a:off x="601725" y="3012186"/>
            <a:ext cx="7940548" cy="3285490"/>
          </a:xfrm>
          <a:prstGeom prst="rect">
            <a:avLst/>
          </a:prstGeom>
        </p:spPr>
        <p:txBody>
          <a:bodyPr vert="horz" wrap="square" lIns="0" tIns="12065" rIns="0" bIns="0" rtlCol="0">
            <a:spAutoFit/>
          </a:bodyPr>
          <a:lstStyle/>
          <a:p>
            <a:pPr marL="3840479">
              <a:lnSpc>
                <a:spcPct val="100000"/>
              </a:lnSpc>
              <a:spcBef>
                <a:spcPts val="95"/>
              </a:spcBef>
            </a:pPr>
            <a:r>
              <a:rPr spc="-20" dirty="0"/>
              <a:t>使用圖形化介面創建專</a:t>
            </a:r>
            <a:r>
              <a:rPr spc="-50" dirty="0"/>
              <a:t>案</a:t>
            </a:r>
          </a:p>
          <a:p>
            <a:pPr marL="3827779">
              <a:lnSpc>
                <a:spcPct val="100000"/>
              </a:lnSpc>
            </a:pPr>
            <a:endParaRPr spc="-50" dirty="0"/>
          </a:p>
          <a:p>
            <a:pPr marL="3827779">
              <a:lnSpc>
                <a:spcPct val="100000"/>
              </a:lnSpc>
              <a:spcBef>
                <a:spcPts val="50"/>
              </a:spcBef>
            </a:pPr>
            <a:endParaRPr sz="1350"/>
          </a:p>
          <a:p>
            <a:pPr marL="3840479">
              <a:lnSpc>
                <a:spcPct val="100000"/>
              </a:lnSpc>
            </a:pPr>
            <a:r>
              <a:rPr spc="-20" dirty="0"/>
              <a:t>模</a:t>
            </a:r>
            <a:r>
              <a:rPr dirty="0"/>
              <a:t>擬</a:t>
            </a:r>
            <a:r>
              <a:rPr spc="50" dirty="0"/>
              <a:t> </a:t>
            </a:r>
            <a:r>
              <a:rPr spc="-10" dirty="0">
                <a:latin typeface="Arial"/>
                <a:cs typeface="Arial"/>
              </a:rPr>
              <a:t>(</a:t>
            </a:r>
            <a:r>
              <a:rPr spc="-20" dirty="0"/>
              <a:t>驗證</a:t>
            </a:r>
            <a:r>
              <a:rPr spc="-20" dirty="0">
                <a:latin typeface="Arial"/>
                <a:cs typeface="Arial"/>
              </a:rPr>
              <a:t>RTL</a:t>
            </a:r>
            <a:r>
              <a:rPr spc="-20" dirty="0"/>
              <a:t>邏輯是否正確</a:t>
            </a:r>
            <a:r>
              <a:rPr spc="-50" dirty="0">
                <a:latin typeface="Arial"/>
                <a:cs typeface="Arial"/>
              </a:rPr>
              <a:t>)</a:t>
            </a:r>
          </a:p>
          <a:p>
            <a:pPr marL="3827779">
              <a:lnSpc>
                <a:spcPct val="100000"/>
              </a:lnSpc>
            </a:pPr>
            <a:endParaRPr sz="1400">
              <a:latin typeface="Arial"/>
              <a:cs typeface="Arial"/>
            </a:endParaRPr>
          </a:p>
          <a:p>
            <a:pPr marL="3840479">
              <a:lnSpc>
                <a:spcPct val="100000"/>
              </a:lnSpc>
              <a:spcBef>
                <a:spcPts val="865"/>
              </a:spcBef>
            </a:pPr>
            <a:r>
              <a:rPr spc="-25" dirty="0">
                <a:latin typeface="Arial"/>
                <a:cs typeface="Arial"/>
              </a:rPr>
              <a:t>RTL</a:t>
            </a:r>
            <a:r>
              <a:rPr spc="-5" dirty="0"/>
              <a:t>分析 </a:t>
            </a:r>
            <a:r>
              <a:rPr spc="-10" dirty="0">
                <a:latin typeface="Arial"/>
                <a:cs typeface="Arial"/>
              </a:rPr>
              <a:t>(</a:t>
            </a:r>
            <a:r>
              <a:rPr spc="-25" dirty="0"/>
              <a:t>轉成</a:t>
            </a:r>
            <a:r>
              <a:rPr spc="-10" dirty="0">
                <a:latin typeface="Arial"/>
                <a:cs typeface="Arial"/>
              </a:rPr>
              <a:t>Gate</a:t>
            </a:r>
            <a:r>
              <a:rPr spc="-25" dirty="0"/>
              <a:t>分析</a:t>
            </a:r>
            <a:r>
              <a:rPr spc="-50" dirty="0">
                <a:latin typeface="Arial"/>
                <a:cs typeface="Arial"/>
              </a:rPr>
              <a:t>)</a:t>
            </a:r>
          </a:p>
          <a:p>
            <a:pPr marL="3827779">
              <a:lnSpc>
                <a:spcPct val="100000"/>
              </a:lnSpc>
            </a:pPr>
            <a:endParaRPr sz="1400">
              <a:latin typeface="Arial"/>
              <a:cs typeface="Arial"/>
            </a:endParaRPr>
          </a:p>
          <a:p>
            <a:pPr marL="3840479">
              <a:lnSpc>
                <a:spcPct val="100000"/>
              </a:lnSpc>
              <a:spcBef>
                <a:spcPts val="1105"/>
              </a:spcBef>
            </a:pPr>
            <a:r>
              <a:rPr spc="-20" dirty="0"/>
              <a:t>合</a:t>
            </a:r>
            <a:r>
              <a:rPr dirty="0"/>
              <a:t>成</a:t>
            </a:r>
            <a:r>
              <a:rPr spc="30" dirty="0"/>
              <a:t> </a:t>
            </a:r>
            <a:r>
              <a:rPr spc="-10" dirty="0">
                <a:latin typeface="Arial"/>
                <a:cs typeface="Arial"/>
              </a:rPr>
              <a:t>(</a:t>
            </a:r>
            <a:r>
              <a:rPr spc="-20" dirty="0"/>
              <a:t>將</a:t>
            </a:r>
            <a:r>
              <a:rPr spc="-20" dirty="0">
                <a:latin typeface="Arial"/>
                <a:cs typeface="Arial"/>
              </a:rPr>
              <a:t>RTL</a:t>
            </a:r>
            <a:r>
              <a:rPr spc="-20" dirty="0"/>
              <a:t>轉成</a:t>
            </a:r>
            <a:r>
              <a:rPr dirty="0">
                <a:latin typeface="Arial"/>
                <a:cs typeface="Arial"/>
              </a:rPr>
              <a:t>Gate</a:t>
            </a:r>
            <a:r>
              <a:rPr spc="90" dirty="0">
                <a:latin typeface="Arial"/>
                <a:cs typeface="Arial"/>
              </a:rPr>
              <a:t> </a:t>
            </a:r>
            <a:r>
              <a:rPr spc="-20" dirty="0">
                <a:latin typeface="Arial"/>
                <a:cs typeface="Arial"/>
              </a:rPr>
              <a:t>Level</a:t>
            </a:r>
            <a:r>
              <a:rPr spc="-20" dirty="0"/>
              <a:t>，</a:t>
            </a:r>
            <a:r>
              <a:rPr spc="-25" dirty="0"/>
              <a:t>並且設</a:t>
            </a:r>
            <a:r>
              <a:rPr spc="-20" dirty="0"/>
              <a:t>定</a:t>
            </a:r>
            <a:r>
              <a:rPr spc="-20" dirty="0">
                <a:latin typeface="微軟正黑體"/>
                <a:cs typeface="微軟正黑體"/>
              </a:rPr>
              <a:t>腳</a:t>
            </a:r>
            <a:r>
              <a:rPr spc="-20" dirty="0"/>
              <a:t>位資</a:t>
            </a:r>
            <a:r>
              <a:rPr spc="-10" dirty="0"/>
              <a:t>訊</a:t>
            </a:r>
            <a:r>
              <a:rPr spc="-50" dirty="0">
                <a:latin typeface="Arial"/>
                <a:cs typeface="Arial"/>
              </a:rPr>
              <a:t>)</a:t>
            </a:r>
          </a:p>
          <a:p>
            <a:pPr marL="3827779">
              <a:lnSpc>
                <a:spcPct val="100000"/>
              </a:lnSpc>
            </a:pPr>
            <a:endParaRPr sz="1700">
              <a:latin typeface="Arial"/>
              <a:cs typeface="Arial"/>
            </a:endParaRPr>
          </a:p>
          <a:p>
            <a:pPr marL="3840479">
              <a:lnSpc>
                <a:spcPct val="100000"/>
              </a:lnSpc>
              <a:spcBef>
                <a:spcPts val="1515"/>
              </a:spcBef>
            </a:pPr>
            <a:r>
              <a:rPr spc="-20" dirty="0"/>
              <a:t>實</a:t>
            </a:r>
            <a:r>
              <a:rPr dirty="0"/>
              <a:t>現</a:t>
            </a:r>
            <a:r>
              <a:rPr spc="15" dirty="0"/>
              <a:t> </a:t>
            </a:r>
            <a:r>
              <a:rPr spc="-10" dirty="0">
                <a:latin typeface="Arial"/>
                <a:cs typeface="Arial"/>
              </a:rPr>
              <a:t>(</a:t>
            </a:r>
            <a:r>
              <a:rPr spc="-20" dirty="0"/>
              <a:t>將合成的結</a:t>
            </a:r>
            <a:r>
              <a:rPr dirty="0"/>
              <a:t>果</a:t>
            </a:r>
            <a:r>
              <a:rPr spc="10" dirty="0"/>
              <a:t> 映</a:t>
            </a:r>
            <a:r>
              <a:rPr spc="-20" dirty="0"/>
              <a:t>射到</a:t>
            </a:r>
            <a:r>
              <a:rPr spc="-20" dirty="0">
                <a:latin typeface="Arial"/>
                <a:cs typeface="Arial"/>
              </a:rPr>
              <a:t>FPGA</a:t>
            </a:r>
            <a:r>
              <a:rPr spc="-20" dirty="0"/>
              <a:t>板</a:t>
            </a:r>
            <a:r>
              <a:rPr spc="-50" dirty="0">
                <a:latin typeface="Arial"/>
                <a:cs typeface="Arial"/>
              </a:rPr>
              <a:t>)</a:t>
            </a:r>
          </a:p>
          <a:p>
            <a:pPr marL="3827779">
              <a:lnSpc>
                <a:spcPct val="100000"/>
              </a:lnSpc>
            </a:pPr>
            <a:endParaRPr sz="1400">
              <a:latin typeface="Arial"/>
              <a:cs typeface="Arial"/>
            </a:endParaRPr>
          </a:p>
          <a:p>
            <a:pPr marL="3840479" marR="5080">
              <a:lnSpc>
                <a:spcPct val="100000"/>
              </a:lnSpc>
              <a:spcBef>
                <a:spcPts val="1040"/>
              </a:spcBef>
            </a:pPr>
            <a:r>
              <a:rPr spc="-20" dirty="0"/>
              <a:t>將實現的結果轉成板子看得懂的檔</a:t>
            </a:r>
            <a:r>
              <a:rPr dirty="0"/>
              <a:t>案</a:t>
            </a:r>
            <a:r>
              <a:rPr spc="-10" dirty="0">
                <a:latin typeface="Arial"/>
                <a:cs typeface="Arial"/>
              </a:rPr>
              <a:t>(bitstream</a:t>
            </a:r>
            <a:r>
              <a:rPr spc="-20" dirty="0"/>
              <a:t>檔</a:t>
            </a:r>
            <a:r>
              <a:rPr spc="-10" dirty="0"/>
              <a:t>，</a:t>
            </a:r>
            <a:r>
              <a:rPr spc="-10" dirty="0">
                <a:latin typeface="Arial"/>
                <a:cs typeface="Arial"/>
              </a:rPr>
              <a:t>.bit</a:t>
            </a:r>
            <a:r>
              <a:rPr spc="-20" dirty="0"/>
              <a:t>檔</a:t>
            </a:r>
            <a:r>
              <a:rPr spc="-50" dirty="0">
                <a:latin typeface="Arial"/>
                <a:cs typeface="Arial"/>
              </a:rPr>
              <a:t>)</a:t>
            </a:r>
            <a:r>
              <a:rPr spc="-20" dirty="0"/>
              <a:t>再將</a:t>
            </a:r>
            <a:r>
              <a:rPr spc="-20" dirty="0">
                <a:latin typeface="Arial"/>
                <a:cs typeface="Arial"/>
              </a:rPr>
              <a:t>bitstream</a:t>
            </a:r>
            <a:r>
              <a:rPr spc="-20" dirty="0"/>
              <a:t>燒錄至</a:t>
            </a:r>
            <a:r>
              <a:rPr spc="-10" dirty="0">
                <a:latin typeface="Arial"/>
                <a:cs typeface="Arial"/>
              </a:rPr>
              <a:t>FPGA</a:t>
            </a:r>
            <a:r>
              <a:rPr spc="-50" dirty="0"/>
              <a:t>板</a:t>
            </a:r>
          </a:p>
        </p:txBody>
      </p:sp>
      <p:sp>
        <p:nvSpPr>
          <p:cNvPr id="12" name="標題 11">
            <a:extLst>
              <a:ext uri="{FF2B5EF4-FFF2-40B4-BE49-F238E27FC236}">
                <a16:creationId xmlns:a16="http://schemas.microsoft.com/office/drawing/2014/main" id="{24499CEC-35E5-CAD9-75DE-0A51CC785C2A}"/>
              </a:ext>
            </a:extLst>
          </p:cNvPr>
          <p:cNvSpPr>
            <a:spLocks noGrp="1"/>
          </p:cNvSpPr>
          <p:nvPr>
            <p:ph type="title"/>
          </p:nvPr>
        </p:nvSpPr>
        <p:spPr/>
        <p:txBody>
          <a:bodyPr/>
          <a:lstStyle/>
          <a:p>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883661"/>
            <a:ext cx="2025650" cy="696595"/>
          </a:xfrm>
          <a:prstGeom prst="rect">
            <a:avLst/>
          </a:prstGeom>
        </p:spPr>
        <p:txBody>
          <a:bodyPr vert="horz" wrap="square" lIns="0" tIns="13335" rIns="0" bIns="0" rtlCol="0">
            <a:spAutoFit/>
          </a:bodyPr>
          <a:lstStyle/>
          <a:p>
            <a:pPr marL="12700">
              <a:lnSpc>
                <a:spcPct val="100000"/>
              </a:lnSpc>
              <a:spcBef>
                <a:spcPts val="105"/>
              </a:spcBef>
            </a:pPr>
            <a:r>
              <a:rPr sz="4400" spc="-10" dirty="0"/>
              <a:t>Outline</a:t>
            </a:r>
            <a:endParaRPr sz="4400" dirty="0"/>
          </a:p>
        </p:txBody>
      </p:sp>
      <p:sp>
        <p:nvSpPr>
          <p:cNvPr id="4" name="object 4"/>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a:t>
            </a:fld>
            <a:endParaRPr spc="-25" dirty="0"/>
          </a:p>
        </p:txBody>
      </p:sp>
      <p:sp>
        <p:nvSpPr>
          <p:cNvPr id="3" name="object 3"/>
          <p:cNvSpPr txBox="1"/>
          <p:nvPr/>
        </p:nvSpPr>
        <p:spPr>
          <a:xfrm>
            <a:off x="330200" y="1580256"/>
            <a:ext cx="2616835" cy="1359346"/>
          </a:xfrm>
          <a:prstGeom prst="rect">
            <a:avLst/>
          </a:prstGeom>
        </p:spPr>
        <p:txBody>
          <a:bodyPr vert="horz" wrap="square" lIns="0" tIns="83820" rIns="0" bIns="0" rtlCol="0">
            <a:spAutoFit/>
          </a:bodyPr>
          <a:lstStyle/>
          <a:p>
            <a:pPr marL="469900" indent="-457834">
              <a:lnSpc>
                <a:spcPct val="100000"/>
              </a:lnSpc>
              <a:spcBef>
                <a:spcPts val="660"/>
              </a:spcBef>
              <a:buClr>
                <a:srgbClr val="006FC0"/>
              </a:buClr>
              <a:buFont typeface="Wingdings"/>
              <a:buChar char=""/>
              <a:tabLst>
                <a:tab pos="469900" algn="l"/>
                <a:tab pos="470534" algn="l"/>
              </a:tabLst>
            </a:pPr>
            <a:r>
              <a:rPr lang="en-US" sz="2400" spc="-20" dirty="0">
                <a:latin typeface="Times New Roman"/>
                <a:cs typeface="Times New Roman"/>
              </a:rPr>
              <a:t>PYNQ-ZU</a:t>
            </a:r>
          </a:p>
          <a:p>
            <a:pPr marL="469900" indent="-457834">
              <a:lnSpc>
                <a:spcPct val="100000"/>
              </a:lnSpc>
              <a:spcBef>
                <a:spcPts val="660"/>
              </a:spcBef>
              <a:buClr>
                <a:srgbClr val="006FC0"/>
              </a:buClr>
              <a:buFont typeface="Wingdings"/>
              <a:buChar char=""/>
              <a:tabLst>
                <a:tab pos="469900" algn="l"/>
                <a:tab pos="470534" algn="l"/>
              </a:tabLst>
            </a:pPr>
            <a:r>
              <a:rPr sz="2400" spc="-20" dirty="0" err="1">
                <a:latin typeface="標楷體"/>
                <a:cs typeface="標楷體"/>
              </a:rPr>
              <a:t>元件及腳位對應</a:t>
            </a:r>
            <a:endParaRPr sz="2400" dirty="0">
              <a:latin typeface="標楷體"/>
              <a:cs typeface="標楷體"/>
            </a:endParaRPr>
          </a:p>
          <a:p>
            <a:pPr marL="469900" indent="-457834">
              <a:lnSpc>
                <a:spcPct val="100000"/>
              </a:lnSpc>
              <a:spcBef>
                <a:spcPts val="590"/>
              </a:spcBef>
              <a:buClr>
                <a:srgbClr val="006FC0"/>
              </a:buClr>
              <a:buFont typeface="Wingdings"/>
              <a:buChar char=""/>
              <a:tabLst>
                <a:tab pos="469900" algn="l"/>
                <a:tab pos="470534" algn="l"/>
              </a:tabLst>
            </a:pPr>
            <a:r>
              <a:rPr sz="2400" spc="-10" dirty="0" err="1">
                <a:latin typeface="Times New Roman"/>
                <a:cs typeface="Times New Roman"/>
              </a:rPr>
              <a:t>Vivado</a:t>
            </a:r>
            <a:r>
              <a:rPr sz="2400" spc="-105" dirty="0">
                <a:latin typeface="Times New Roman"/>
                <a:cs typeface="Times New Roman"/>
              </a:rPr>
              <a:t> </a:t>
            </a:r>
            <a:r>
              <a:rPr lang="en-US" sz="2400" spc="-10" dirty="0">
                <a:latin typeface="Times New Roman"/>
                <a:cs typeface="Times New Roman"/>
              </a:rPr>
              <a:t>2020</a:t>
            </a:r>
            <a:r>
              <a:rPr sz="2400" spc="-10" dirty="0">
                <a:latin typeface="Times New Roman"/>
                <a:cs typeface="Times New Roman"/>
              </a:rPr>
              <a:t>.2</a:t>
            </a:r>
            <a:endParaRPr sz="24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649984"/>
            <a:ext cx="470725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Design</a:t>
            </a:r>
            <a:r>
              <a:rPr sz="2400" spc="-35" dirty="0">
                <a:latin typeface="Times New Roman"/>
                <a:cs typeface="Times New Roman"/>
              </a:rPr>
              <a:t> </a:t>
            </a:r>
            <a:r>
              <a:rPr sz="2400" dirty="0">
                <a:latin typeface="Times New Roman"/>
                <a:cs typeface="Times New Roman"/>
              </a:rPr>
              <a:t>Source</a:t>
            </a:r>
            <a:r>
              <a:rPr sz="2400" spc="-45" dirty="0">
                <a:latin typeface="Times New Roman"/>
                <a:cs typeface="Times New Roman"/>
              </a:rPr>
              <a:t> (</a:t>
            </a:r>
            <a:r>
              <a:rPr sz="2400" spc="-35" dirty="0">
                <a:latin typeface="Times New Roman"/>
                <a:cs typeface="Times New Roman"/>
              </a:rPr>
              <a:t>Verilog</a:t>
            </a:r>
            <a:r>
              <a:rPr sz="2400" spc="-60" dirty="0">
                <a:latin typeface="Times New Roman"/>
                <a:cs typeface="Times New Roman"/>
              </a:rPr>
              <a:t> </a:t>
            </a:r>
            <a:r>
              <a:rPr sz="2400" spc="-10" dirty="0">
                <a:latin typeface="Times New Roman"/>
                <a:cs typeface="Times New Roman"/>
              </a:rPr>
              <a:t>code)</a:t>
            </a:r>
            <a:endParaRPr sz="2400">
              <a:latin typeface="Times New Roman"/>
              <a:cs typeface="Times New Roman"/>
            </a:endParaRPr>
          </a:p>
        </p:txBody>
      </p:sp>
      <p:pic>
        <p:nvPicPr>
          <p:cNvPr id="4" name="object 4"/>
          <p:cNvPicPr/>
          <p:nvPr/>
        </p:nvPicPr>
        <p:blipFill>
          <a:blip r:embed="rId2" cstate="print"/>
          <a:stretch>
            <a:fillRect/>
          </a:stretch>
        </p:blipFill>
        <p:spPr>
          <a:xfrm>
            <a:off x="2412492" y="2225728"/>
            <a:ext cx="5939028" cy="4257367"/>
          </a:xfrm>
          <a:prstGeom prst="rect">
            <a:avLst/>
          </a:prstGeom>
        </p:spPr>
      </p:pic>
      <p:sp>
        <p:nvSpPr>
          <p:cNvPr id="5" name="object 5"/>
          <p:cNvSpPr txBox="1"/>
          <p:nvPr/>
        </p:nvSpPr>
        <p:spPr>
          <a:xfrm>
            <a:off x="3710432" y="3592829"/>
            <a:ext cx="1736089"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點這兩個地方都</a:t>
            </a:r>
            <a:r>
              <a:rPr sz="1600" spc="-25" dirty="0">
                <a:solidFill>
                  <a:srgbClr val="FF0000"/>
                </a:solidFill>
                <a:latin typeface="Arial"/>
                <a:cs typeface="Arial"/>
              </a:rPr>
              <a:t>OK</a:t>
            </a:r>
            <a:endParaRPr sz="1600">
              <a:latin typeface="Arial"/>
              <a:cs typeface="Arial"/>
            </a:endParaRPr>
          </a:p>
        </p:txBody>
      </p:sp>
      <p:sp>
        <p:nvSpPr>
          <p:cNvPr id="6" name="object 6"/>
          <p:cNvSpPr/>
          <p:nvPr/>
        </p:nvSpPr>
        <p:spPr>
          <a:xfrm>
            <a:off x="2556510" y="3304794"/>
            <a:ext cx="2592705" cy="341630"/>
          </a:xfrm>
          <a:custGeom>
            <a:avLst/>
            <a:gdLst/>
            <a:ahLst/>
            <a:cxnLst/>
            <a:rect l="l" t="t" r="r" b="b"/>
            <a:pathLst>
              <a:path w="2592704" h="341629">
                <a:moveTo>
                  <a:pt x="0" y="341376"/>
                </a:moveTo>
                <a:lnTo>
                  <a:pt x="987551" y="341376"/>
                </a:lnTo>
                <a:lnTo>
                  <a:pt x="987551" y="124968"/>
                </a:lnTo>
                <a:lnTo>
                  <a:pt x="0" y="124968"/>
                </a:lnTo>
                <a:lnTo>
                  <a:pt x="0" y="341376"/>
                </a:lnTo>
                <a:close/>
              </a:path>
              <a:path w="2592704" h="341629">
                <a:moveTo>
                  <a:pt x="2304288" y="216408"/>
                </a:moveTo>
                <a:lnTo>
                  <a:pt x="2592324" y="216408"/>
                </a:lnTo>
                <a:lnTo>
                  <a:pt x="2592324" y="0"/>
                </a:lnTo>
                <a:lnTo>
                  <a:pt x="2304288" y="0"/>
                </a:lnTo>
                <a:lnTo>
                  <a:pt x="2304288" y="216408"/>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20</a:t>
            </a:fld>
            <a:endParaRPr spc="-25" dirty="0"/>
          </a:p>
        </p:txBody>
      </p:sp>
      <p:sp>
        <p:nvSpPr>
          <p:cNvPr id="9" name="標題 8">
            <a:extLst>
              <a:ext uri="{FF2B5EF4-FFF2-40B4-BE49-F238E27FC236}">
                <a16:creationId xmlns:a16="http://schemas.microsoft.com/office/drawing/2014/main" id="{A7C3BAD5-C062-89FB-7642-6E8A59256CC8}"/>
              </a:ext>
            </a:extLst>
          </p:cNvPr>
          <p:cNvSpPr>
            <a:spLocks noGrp="1"/>
          </p:cNvSpPr>
          <p:nvPr>
            <p:ph type="title"/>
          </p:nvPr>
        </p:nvSpPr>
        <p:spPr/>
        <p:txBody>
          <a:bodyPr/>
          <a:lstStyle/>
          <a:p>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5687"/>
            <a:ext cx="4707255" cy="1345565"/>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Design</a:t>
            </a:r>
            <a:r>
              <a:rPr sz="2400" spc="-35" dirty="0">
                <a:latin typeface="Times New Roman"/>
                <a:cs typeface="Times New Roman"/>
              </a:rPr>
              <a:t> </a:t>
            </a:r>
            <a:r>
              <a:rPr sz="2400" dirty="0">
                <a:latin typeface="Times New Roman"/>
                <a:cs typeface="Times New Roman"/>
              </a:rPr>
              <a:t>Source</a:t>
            </a:r>
            <a:r>
              <a:rPr sz="2400" spc="-45" dirty="0">
                <a:latin typeface="Times New Roman"/>
                <a:cs typeface="Times New Roman"/>
              </a:rPr>
              <a:t> (</a:t>
            </a:r>
            <a:r>
              <a:rPr sz="2400" spc="-35" dirty="0">
                <a:latin typeface="Times New Roman"/>
                <a:cs typeface="Times New Roman"/>
              </a:rPr>
              <a:t>Verilog</a:t>
            </a:r>
            <a:r>
              <a:rPr sz="2400" spc="-60" dirty="0">
                <a:latin typeface="Times New Roman"/>
                <a:cs typeface="Times New Roman"/>
              </a:rPr>
              <a:t> </a:t>
            </a:r>
            <a:r>
              <a:rPr sz="2400" spc="-10" dirty="0">
                <a:latin typeface="Times New Roman"/>
                <a:cs typeface="Times New Roman"/>
              </a:rPr>
              <a:t>code)</a:t>
            </a:r>
            <a:endParaRPr sz="2400">
              <a:latin typeface="Times New Roman"/>
              <a:cs typeface="Times New Roman"/>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“design</a:t>
            </a:r>
            <a:r>
              <a:rPr sz="2400" spc="-25" dirty="0">
                <a:latin typeface="Times New Roman"/>
                <a:cs typeface="Times New Roman"/>
              </a:rPr>
              <a:t> </a:t>
            </a:r>
            <a:r>
              <a:rPr sz="2400" spc="-10" dirty="0">
                <a:latin typeface="Times New Roman"/>
                <a:cs typeface="Times New Roman"/>
              </a:rPr>
              <a:t>source”</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10" dirty="0">
                <a:latin typeface="Times New Roman"/>
                <a:cs typeface="Times New Roman"/>
              </a:rPr>
              <a:t>“Next”</a:t>
            </a:r>
            <a:endParaRPr sz="2400">
              <a:latin typeface="Times New Roman"/>
              <a:cs typeface="Times New Roman"/>
            </a:endParaRPr>
          </a:p>
        </p:txBody>
      </p:sp>
      <p:pic>
        <p:nvPicPr>
          <p:cNvPr id="3" name="object 3"/>
          <p:cNvPicPr/>
          <p:nvPr/>
        </p:nvPicPr>
        <p:blipFill>
          <a:blip r:embed="rId2" cstate="print"/>
          <a:stretch>
            <a:fillRect/>
          </a:stretch>
        </p:blipFill>
        <p:spPr>
          <a:xfrm>
            <a:off x="2788920" y="2276855"/>
            <a:ext cx="6175247" cy="4197096"/>
          </a:xfrm>
          <a:prstGeom prst="rect">
            <a:avLst/>
          </a:prstGeom>
        </p:spPr>
      </p:pic>
      <p:sp>
        <p:nvSpPr>
          <p:cNvPr id="5" name="object 5"/>
          <p:cNvSpPr txBox="1"/>
          <p:nvPr/>
        </p:nvSpPr>
        <p:spPr>
          <a:xfrm>
            <a:off x="5671184" y="3136773"/>
            <a:ext cx="2748915" cy="75692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加入約束檔</a:t>
            </a:r>
            <a:r>
              <a:rPr sz="1600" dirty="0">
                <a:solidFill>
                  <a:srgbClr val="FF0000"/>
                </a:solidFill>
                <a:latin typeface="MS PGothic"/>
                <a:cs typeface="MS PGothic"/>
              </a:rPr>
              <a:t>案</a:t>
            </a:r>
            <a:r>
              <a:rPr sz="1600" spc="-5" dirty="0">
                <a:solidFill>
                  <a:srgbClr val="FF0000"/>
                </a:solidFill>
                <a:latin typeface="MS PGothic"/>
                <a:cs typeface="MS PGothic"/>
              </a:rPr>
              <a:t> </a:t>
            </a:r>
            <a:r>
              <a:rPr sz="1600" spc="-10" dirty="0">
                <a:solidFill>
                  <a:srgbClr val="FF0000"/>
                </a:solidFill>
                <a:latin typeface="Arial"/>
                <a:cs typeface="Arial"/>
              </a:rPr>
              <a:t>(ex:</a:t>
            </a:r>
            <a:r>
              <a:rPr sz="1600" spc="-25" dirty="0">
                <a:solidFill>
                  <a:srgbClr val="FF0000"/>
                </a:solidFill>
                <a:latin typeface="微軟正黑體"/>
                <a:cs typeface="微軟正黑體"/>
              </a:rPr>
              <a:t>腳</a:t>
            </a:r>
            <a:r>
              <a:rPr sz="1600" spc="-25" dirty="0">
                <a:solidFill>
                  <a:srgbClr val="FF0000"/>
                </a:solidFill>
                <a:latin typeface="MS PGothic"/>
                <a:cs typeface="MS PGothic"/>
              </a:rPr>
              <a:t>位</a:t>
            </a:r>
            <a:r>
              <a:rPr sz="1600" dirty="0">
                <a:solidFill>
                  <a:srgbClr val="FF0000"/>
                </a:solidFill>
                <a:latin typeface="MS PGothic"/>
                <a:cs typeface="MS PGothic"/>
              </a:rPr>
              <a:t>檔</a:t>
            </a:r>
            <a:r>
              <a:rPr sz="1600" spc="15" dirty="0">
                <a:solidFill>
                  <a:srgbClr val="FF0000"/>
                </a:solidFill>
                <a:latin typeface="MS PGothic"/>
                <a:cs typeface="MS PGothic"/>
              </a:rPr>
              <a:t> </a:t>
            </a:r>
            <a:r>
              <a:rPr sz="1600" spc="-20" dirty="0">
                <a:solidFill>
                  <a:srgbClr val="FF0000"/>
                </a:solidFill>
                <a:latin typeface="Arial"/>
                <a:cs typeface="Arial"/>
              </a:rPr>
              <a:t>.xdc)</a:t>
            </a:r>
            <a:endParaRPr sz="1600">
              <a:latin typeface="Arial"/>
              <a:cs typeface="Arial"/>
            </a:endParaRPr>
          </a:p>
          <a:p>
            <a:pPr marL="12700">
              <a:lnSpc>
                <a:spcPct val="100000"/>
              </a:lnSpc>
            </a:pPr>
            <a:r>
              <a:rPr sz="1600" spc="-25" dirty="0">
                <a:solidFill>
                  <a:srgbClr val="FF0000"/>
                </a:solidFill>
                <a:latin typeface="MS PGothic"/>
                <a:cs typeface="MS PGothic"/>
              </a:rPr>
              <a:t>加入設計檔</a:t>
            </a:r>
            <a:r>
              <a:rPr sz="1600" dirty="0">
                <a:solidFill>
                  <a:srgbClr val="FF0000"/>
                </a:solidFill>
                <a:latin typeface="MS PGothic"/>
                <a:cs typeface="MS PGothic"/>
              </a:rPr>
              <a:t>案</a:t>
            </a:r>
            <a:r>
              <a:rPr sz="1600" spc="5" dirty="0">
                <a:solidFill>
                  <a:srgbClr val="FF0000"/>
                </a:solidFill>
                <a:latin typeface="MS PGothic"/>
                <a:cs typeface="MS PGothic"/>
              </a:rPr>
              <a:t> </a:t>
            </a:r>
            <a:r>
              <a:rPr sz="1600" spc="-20" dirty="0">
                <a:solidFill>
                  <a:srgbClr val="FF0000"/>
                </a:solidFill>
                <a:latin typeface="Arial"/>
                <a:cs typeface="Arial"/>
              </a:rPr>
              <a:t>(.v)</a:t>
            </a:r>
            <a:endParaRPr sz="1600">
              <a:latin typeface="Arial"/>
              <a:cs typeface="Arial"/>
            </a:endParaRPr>
          </a:p>
          <a:p>
            <a:pPr marL="12700">
              <a:lnSpc>
                <a:spcPct val="100000"/>
              </a:lnSpc>
            </a:pPr>
            <a:r>
              <a:rPr sz="1600" spc="-25" dirty="0">
                <a:solidFill>
                  <a:srgbClr val="FF0000"/>
                </a:solidFill>
                <a:latin typeface="MS PGothic"/>
                <a:cs typeface="MS PGothic"/>
              </a:rPr>
              <a:t>加入</a:t>
            </a:r>
            <a:r>
              <a:rPr sz="1600" dirty="0">
                <a:solidFill>
                  <a:srgbClr val="FF0000"/>
                </a:solidFill>
                <a:latin typeface="Arial"/>
                <a:cs typeface="Arial"/>
              </a:rPr>
              <a:t>testbench</a:t>
            </a:r>
            <a:r>
              <a:rPr sz="1600" spc="-20" dirty="0">
                <a:solidFill>
                  <a:srgbClr val="FF0000"/>
                </a:solidFill>
                <a:latin typeface="Arial"/>
                <a:cs typeface="Arial"/>
              </a:rPr>
              <a:t> (</a:t>
            </a:r>
            <a:r>
              <a:rPr sz="1600" spc="-10" dirty="0">
                <a:solidFill>
                  <a:srgbClr val="FF0000"/>
                </a:solidFill>
                <a:latin typeface="Arial"/>
                <a:cs typeface="Arial"/>
              </a:rPr>
              <a:t>tb.v)</a:t>
            </a:r>
            <a:endParaRPr sz="1600">
              <a:latin typeface="Arial"/>
              <a:cs typeface="Arial"/>
            </a:endParaRPr>
          </a:p>
        </p:txBody>
      </p:sp>
      <p:sp>
        <p:nvSpPr>
          <p:cNvPr id="6" name="object 6"/>
          <p:cNvSpPr/>
          <p:nvPr/>
        </p:nvSpPr>
        <p:spPr>
          <a:xfrm>
            <a:off x="4150614" y="3429761"/>
            <a:ext cx="3157855" cy="2871470"/>
          </a:xfrm>
          <a:custGeom>
            <a:avLst/>
            <a:gdLst/>
            <a:ahLst/>
            <a:cxnLst/>
            <a:rect l="l" t="t" r="r" b="b"/>
            <a:pathLst>
              <a:path w="3157854" h="2871470">
                <a:moveTo>
                  <a:pt x="0" y="216407"/>
                </a:moveTo>
                <a:lnTo>
                  <a:pt x="1441703" y="216407"/>
                </a:lnTo>
                <a:lnTo>
                  <a:pt x="1441703" y="0"/>
                </a:lnTo>
                <a:lnTo>
                  <a:pt x="0" y="0"/>
                </a:lnTo>
                <a:lnTo>
                  <a:pt x="0" y="216407"/>
                </a:lnTo>
                <a:close/>
              </a:path>
              <a:path w="3157854" h="2871470">
                <a:moveTo>
                  <a:pt x="2581656" y="2871216"/>
                </a:moveTo>
                <a:lnTo>
                  <a:pt x="3157728" y="2871216"/>
                </a:lnTo>
                <a:lnTo>
                  <a:pt x="3157728" y="2654808"/>
                </a:lnTo>
                <a:lnTo>
                  <a:pt x="2581656" y="2654808"/>
                </a:lnTo>
                <a:lnTo>
                  <a:pt x="2581656" y="2871216"/>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21</a:t>
            </a:fld>
            <a:endParaRPr spc="-25" dirty="0"/>
          </a:p>
        </p:txBody>
      </p:sp>
      <p:sp>
        <p:nvSpPr>
          <p:cNvPr id="9" name="標題 8">
            <a:extLst>
              <a:ext uri="{FF2B5EF4-FFF2-40B4-BE49-F238E27FC236}">
                <a16:creationId xmlns:a16="http://schemas.microsoft.com/office/drawing/2014/main" id="{367D7F27-873C-B80F-2038-B40C30A91442}"/>
              </a:ext>
            </a:extLst>
          </p:cNvPr>
          <p:cNvSpPr>
            <a:spLocks noGrp="1"/>
          </p:cNvSpPr>
          <p:nvPr>
            <p:ph type="title"/>
          </p:nvPr>
        </p:nvSpPr>
        <p:spPr/>
        <p:txBody>
          <a:bodyPr/>
          <a:lstStyle/>
          <a:p>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44367" y="2205227"/>
            <a:ext cx="6170676" cy="4187952"/>
          </a:xfrm>
          <a:prstGeom prst="rect">
            <a:avLst/>
          </a:prstGeom>
        </p:spPr>
      </p:pic>
      <p:sp>
        <p:nvSpPr>
          <p:cNvPr id="3" name="object 3"/>
          <p:cNvSpPr txBox="1"/>
          <p:nvPr/>
        </p:nvSpPr>
        <p:spPr>
          <a:xfrm>
            <a:off x="330200" y="1577209"/>
            <a:ext cx="7137400" cy="1343660"/>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Design</a:t>
            </a:r>
            <a:r>
              <a:rPr sz="2400" spc="-35" dirty="0">
                <a:latin typeface="Times New Roman"/>
                <a:cs typeface="Times New Roman"/>
              </a:rPr>
              <a:t> </a:t>
            </a:r>
            <a:r>
              <a:rPr sz="2400" dirty="0">
                <a:latin typeface="Times New Roman"/>
                <a:cs typeface="Times New Roman"/>
              </a:rPr>
              <a:t>Source</a:t>
            </a:r>
            <a:r>
              <a:rPr sz="2400" spc="-45" dirty="0">
                <a:latin typeface="Times New Roman"/>
                <a:cs typeface="Times New Roman"/>
              </a:rPr>
              <a:t> (</a:t>
            </a:r>
            <a:r>
              <a:rPr sz="2400" spc="-35" dirty="0">
                <a:latin typeface="Times New Roman"/>
                <a:cs typeface="Times New Roman"/>
              </a:rPr>
              <a:t>Verilog</a:t>
            </a:r>
            <a:r>
              <a:rPr sz="2400" spc="-60" dirty="0">
                <a:latin typeface="Times New Roman"/>
                <a:cs typeface="Times New Roman"/>
              </a:rPr>
              <a:t> </a:t>
            </a:r>
            <a:r>
              <a:rPr sz="2400" spc="-10">
                <a:latin typeface="Times New Roman"/>
                <a:cs typeface="Times New Roman"/>
              </a:rPr>
              <a:t>code)</a:t>
            </a:r>
            <a:r>
              <a:rPr lang="en-US" sz="2400" spc="-10">
                <a:latin typeface="Times New Roman"/>
                <a:cs typeface="Times New Roman"/>
              </a:rPr>
              <a:t> </a:t>
            </a:r>
            <a:r>
              <a:rPr lang="en-US" altLang="zh-TW" sz="2400" spc="-10">
                <a:latin typeface="Times New Roman"/>
                <a:cs typeface="Times New Roman"/>
              </a:rPr>
              <a:t>: LED.v</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標楷體"/>
                <a:cs typeface="標楷體"/>
              </a:rPr>
              <a:t>選擇加入資料方式</a:t>
            </a:r>
            <a:endParaRPr sz="2400">
              <a:latin typeface="標楷體"/>
              <a:cs typeface="標楷體"/>
            </a:endParaRPr>
          </a:p>
          <a:p>
            <a:pPr marL="469900" indent="-457834">
              <a:lnSpc>
                <a:spcPct val="100000"/>
              </a:lnSpc>
              <a:spcBef>
                <a:spcPts val="590"/>
              </a:spcBef>
              <a:buClr>
                <a:srgbClr val="006FC0"/>
              </a:buClr>
              <a:buFont typeface="Wingdings"/>
              <a:buChar char=""/>
              <a:tabLst>
                <a:tab pos="469900" algn="l"/>
                <a:tab pos="470534" algn="l"/>
              </a:tabLst>
            </a:pPr>
            <a:r>
              <a:rPr sz="2400" dirty="0">
                <a:latin typeface="Times New Roman"/>
                <a:cs typeface="Times New Roman"/>
              </a:rPr>
              <a:t>“Add</a:t>
            </a:r>
            <a:r>
              <a:rPr sz="2400" spc="-5" dirty="0">
                <a:latin typeface="Times New Roman"/>
                <a:cs typeface="Times New Roman"/>
              </a:rPr>
              <a:t> </a:t>
            </a:r>
            <a:r>
              <a:rPr sz="2400" spc="-10" dirty="0">
                <a:latin typeface="Times New Roman"/>
                <a:cs typeface="Times New Roman"/>
              </a:rPr>
              <a:t>Files”</a:t>
            </a:r>
            <a:endParaRPr sz="2400">
              <a:latin typeface="Times New Roman"/>
              <a:cs typeface="Times New Roman"/>
            </a:endParaRPr>
          </a:p>
        </p:txBody>
      </p:sp>
      <p:sp>
        <p:nvSpPr>
          <p:cNvPr id="5" name="object 5"/>
          <p:cNvSpPr txBox="1"/>
          <p:nvPr/>
        </p:nvSpPr>
        <p:spPr>
          <a:xfrm>
            <a:off x="4507484" y="3417823"/>
            <a:ext cx="2044064" cy="75692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加入現有檔</a:t>
            </a:r>
            <a:r>
              <a:rPr sz="1600" spc="-50" dirty="0">
                <a:solidFill>
                  <a:srgbClr val="FF0000"/>
                </a:solidFill>
                <a:latin typeface="MS PGothic"/>
                <a:cs typeface="MS PGothic"/>
              </a:rPr>
              <a:t>案</a:t>
            </a:r>
            <a:endParaRPr sz="1600">
              <a:latin typeface="MS PGothic"/>
              <a:cs typeface="MS PGothic"/>
            </a:endParaRPr>
          </a:p>
          <a:p>
            <a:pPr marL="12700">
              <a:lnSpc>
                <a:spcPct val="100000"/>
              </a:lnSpc>
            </a:pPr>
            <a:r>
              <a:rPr sz="1600" spc="-25" dirty="0">
                <a:solidFill>
                  <a:srgbClr val="FF0000"/>
                </a:solidFill>
                <a:latin typeface="MS PGothic"/>
                <a:cs typeface="MS PGothic"/>
              </a:rPr>
              <a:t>加入路</a:t>
            </a:r>
            <a:r>
              <a:rPr sz="1600" dirty="0">
                <a:solidFill>
                  <a:srgbClr val="FF0000"/>
                </a:solidFill>
                <a:latin typeface="MS PGothic"/>
                <a:cs typeface="MS PGothic"/>
              </a:rPr>
              <a:t>徑</a:t>
            </a:r>
            <a:r>
              <a:rPr sz="1600" spc="45" dirty="0">
                <a:solidFill>
                  <a:srgbClr val="FF0000"/>
                </a:solidFill>
                <a:latin typeface="MS PGothic"/>
                <a:cs typeface="MS PGothic"/>
              </a:rPr>
              <a:t> </a:t>
            </a:r>
            <a:r>
              <a:rPr sz="1600" spc="-20" dirty="0">
                <a:solidFill>
                  <a:srgbClr val="FF0000"/>
                </a:solidFill>
                <a:latin typeface="Arial"/>
                <a:cs typeface="Arial"/>
              </a:rPr>
              <a:t>(</a:t>
            </a:r>
            <a:r>
              <a:rPr sz="1600" spc="-25" dirty="0">
                <a:solidFill>
                  <a:srgbClr val="FF0000"/>
                </a:solidFill>
                <a:latin typeface="MS PGothic"/>
                <a:cs typeface="MS PGothic"/>
              </a:rPr>
              <a:t>資料夾位</a:t>
            </a:r>
            <a:r>
              <a:rPr sz="1600" spc="-35" dirty="0">
                <a:solidFill>
                  <a:srgbClr val="FF0000"/>
                </a:solidFill>
                <a:latin typeface="MS PGothic"/>
                <a:cs typeface="MS PGothic"/>
              </a:rPr>
              <a:t>址</a:t>
            </a:r>
            <a:r>
              <a:rPr sz="1600" spc="-50" dirty="0">
                <a:solidFill>
                  <a:srgbClr val="FF0000"/>
                </a:solidFill>
                <a:latin typeface="Arial"/>
                <a:cs typeface="Arial"/>
              </a:rPr>
              <a:t>)</a:t>
            </a:r>
            <a:endParaRPr sz="1600">
              <a:latin typeface="Arial"/>
              <a:cs typeface="Arial"/>
            </a:endParaRPr>
          </a:p>
          <a:p>
            <a:pPr marL="12700">
              <a:lnSpc>
                <a:spcPct val="100000"/>
              </a:lnSpc>
            </a:pPr>
            <a:r>
              <a:rPr sz="1600" spc="-25" dirty="0">
                <a:solidFill>
                  <a:srgbClr val="FF0000"/>
                </a:solidFill>
                <a:latin typeface="MS PGothic"/>
                <a:cs typeface="MS PGothic"/>
              </a:rPr>
              <a:t>新增檔</a:t>
            </a:r>
            <a:r>
              <a:rPr sz="1600" spc="-50" dirty="0">
                <a:solidFill>
                  <a:srgbClr val="FF0000"/>
                </a:solidFill>
                <a:latin typeface="MS PGothic"/>
                <a:cs typeface="MS PGothic"/>
              </a:rPr>
              <a:t>案</a:t>
            </a:r>
            <a:endParaRPr sz="1600">
              <a:latin typeface="MS PGothic"/>
              <a:cs typeface="MS PGothic"/>
            </a:endParaRPr>
          </a:p>
        </p:txBody>
      </p:sp>
      <p:sp>
        <p:nvSpPr>
          <p:cNvPr id="6" name="object 6"/>
          <p:cNvSpPr/>
          <p:nvPr/>
        </p:nvSpPr>
        <p:spPr>
          <a:xfrm>
            <a:off x="3420617" y="3501390"/>
            <a:ext cx="3961129" cy="1656714"/>
          </a:xfrm>
          <a:custGeom>
            <a:avLst/>
            <a:gdLst/>
            <a:ahLst/>
            <a:cxnLst/>
            <a:rect l="l" t="t" r="r" b="b"/>
            <a:pathLst>
              <a:path w="3961129" h="1656714">
                <a:moveTo>
                  <a:pt x="0" y="647700"/>
                </a:moveTo>
                <a:lnTo>
                  <a:pt x="1080515" y="647700"/>
                </a:lnTo>
                <a:lnTo>
                  <a:pt x="1080515" y="0"/>
                </a:lnTo>
                <a:lnTo>
                  <a:pt x="0" y="0"/>
                </a:lnTo>
                <a:lnTo>
                  <a:pt x="0" y="647700"/>
                </a:lnTo>
                <a:close/>
              </a:path>
              <a:path w="3961129" h="1656714">
                <a:moveTo>
                  <a:pt x="1239012" y="1656588"/>
                </a:moveTo>
                <a:lnTo>
                  <a:pt x="3960876" y="1656588"/>
                </a:lnTo>
                <a:lnTo>
                  <a:pt x="3960876" y="1324356"/>
                </a:lnTo>
                <a:lnTo>
                  <a:pt x="1239012" y="1324356"/>
                </a:lnTo>
                <a:lnTo>
                  <a:pt x="1239012" y="1656588"/>
                </a:lnTo>
                <a:close/>
              </a:path>
            </a:pathLst>
          </a:custGeom>
          <a:ln w="28956">
            <a:solidFill>
              <a:srgbClr val="FF0000"/>
            </a:solidFill>
          </a:ln>
        </p:spPr>
        <p:txBody>
          <a:bodyPr wrap="square" lIns="0" tIns="0" rIns="0" bIns="0" rtlCol="0"/>
          <a:lstStyle/>
          <a:p>
            <a:endParaRPr/>
          </a:p>
        </p:txBody>
      </p:sp>
      <p:sp>
        <p:nvSpPr>
          <p:cNvPr id="7" name="object 7"/>
          <p:cNvSpPr txBox="1"/>
          <p:nvPr/>
        </p:nvSpPr>
        <p:spPr>
          <a:xfrm>
            <a:off x="5004942" y="5188458"/>
            <a:ext cx="10388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這邊也可</a:t>
            </a:r>
            <a:r>
              <a:rPr sz="1600" spc="-50" dirty="0">
                <a:solidFill>
                  <a:srgbClr val="FF0000"/>
                </a:solidFill>
                <a:latin typeface="MS PGothic"/>
                <a:cs typeface="MS PGothic"/>
              </a:rPr>
              <a:t>以</a:t>
            </a:r>
            <a:endParaRPr sz="1600">
              <a:latin typeface="MS PGothic"/>
              <a:cs typeface="MS PGothic"/>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22</a:t>
            </a:fld>
            <a:endParaRPr spc="-25" dirty="0"/>
          </a:p>
        </p:txBody>
      </p:sp>
      <p:sp>
        <p:nvSpPr>
          <p:cNvPr id="10" name="標題 9">
            <a:extLst>
              <a:ext uri="{FF2B5EF4-FFF2-40B4-BE49-F238E27FC236}">
                <a16:creationId xmlns:a16="http://schemas.microsoft.com/office/drawing/2014/main" id="{F0AC7979-1D9E-744A-A5EC-6779EA9B357D}"/>
              </a:ext>
            </a:extLst>
          </p:cNvPr>
          <p:cNvSpPr>
            <a:spLocks noGrp="1"/>
          </p:cNvSpPr>
          <p:nvPr>
            <p:ph type="title"/>
          </p:nvPr>
        </p:nvSpPr>
        <p:spPr/>
        <p:txBody>
          <a:bodyPr/>
          <a:lstStyle/>
          <a:p>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44367" y="2493264"/>
            <a:ext cx="5937504" cy="4029455"/>
          </a:xfrm>
          <a:prstGeom prst="rect">
            <a:avLst/>
          </a:prstGeom>
        </p:spPr>
      </p:pic>
      <p:sp>
        <p:nvSpPr>
          <p:cNvPr id="3" name="object 3"/>
          <p:cNvSpPr txBox="1"/>
          <p:nvPr/>
        </p:nvSpPr>
        <p:spPr>
          <a:xfrm>
            <a:off x="330200" y="1577209"/>
            <a:ext cx="4707255" cy="1708150"/>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Design</a:t>
            </a:r>
            <a:r>
              <a:rPr sz="2400" spc="-35" dirty="0">
                <a:latin typeface="Times New Roman"/>
                <a:cs typeface="Times New Roman"/>
              </a:rPr>
              <a:t> </a:t>
            </a:r>
            <a:r>
              <a:rPr sz="2400" dirty="0">
                <a:latin typeface="Times New Roman"/>
                <a:cs typeface="Times New Roman"/>
              </a:rPr>
              <a:t>Source</a:t>
            </a:r>
            <a:r>
              <a:rPr sz="2400" spc="-45" dirty="0">
                <a:latin typeface="Times New Roman"/>
                <a:cs typeface="Times New Roman"/>
              </a:rPr>
              <a:t> (</a:t>
            </a:r>
            <a:r>
              <a:rPr sz="2400" spc="-35" dirty="0">
                <a:latin typeface="Times New Roman"/>
                <a:cs typeface="Times New Roman"/>
              </a:rPr>
              <a:t>Verilog</a:t>
            </a:r>
            <a:r>
              <a:rPr sz="2400" spc="-60" dirty="0">
                <a:latin typeface="Times New Roman"/>
                <a:cs typeface="Times New Roman"/>
              </a:rPr>
              <a:t> </a:t>
            </a:r>
            <a:r>
              <a:rPr sz="2400" spc="-10" dirty="0">
                <a:latin typeface="Times New Roman"/>
                <a:cs typeface="Times New Roman"/>
              </a:rPr>
              <a:t>code)</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標楷體"/>
                <a:cs typeface="標楷體"/>
              </a:rPr>
              <a:t>載入上課範例檔案</a:t>
            </a:r>
            <a:endParaRPr sz="2400">
              <a:latin typeface="標楷體"/>
              <a:cs typeface="標楷體"/>
            </a:endParaRPr>
          </a:p>
          <a:p>
            <a:pPr marL="469900" marR="2010410" indent="-457834">
              <a:lnSpc>
                <a:spcPts val="2870"/>
              </a:lnSpc>
              <a:spcBef>
                <a:spcPts val="690"/>
              </a:spcBef>
              <a:buClr>
                <a:srgbClr val="006FC0"/>
              </a:buClr>
              <a:buFont typeface="Wingdings"/>
              <a:buChar char=""/>
              <a:tabLst>
                <a:tab pos="469900" algn="l"/>
                <a:tab pos="470534" algn="l"/>
              </a:tabLst>
            </a:pPr>
            <a:r>
              <a:rPr sz="2400" dirty="0">
                <a:latin typeface="Times New Roman"/>
                <a:cs typeface="Times New Roman"/>
              </a:rPr>
              <a:t>“Copy</a:t>
            </a:r>
            <a:r>
              <a:rPr sz="2400" spc="-15" dirty="0">
                <a:latin typeface="Times New Roman"/>
                <a:cs typeface="Times New Roman"/>
              </a:rPr>
              <a:t> </a:t>
            </a:r>
            <a:r>
              <a:rPr sz="2400" dirty="0">
                <a:latin typeface="Times New Roman"/>
                <a:cs typeface="Times New Roman"/>
              </a:rPr>
              <a:t>source</a:t>
            </a:r>
            <a:r>
              <a:rPr sz="2400" spc="-20" dirty="0">
                <a:latin typeface="Times New Roman"/>
                <a:cs typeface="Times New Roman"/>
              </a:rPr>
              <a:t> into </a:t>
            </a:r>
            <a:r>
              <a:rPr sz="2400" dirty="0">
                <a:latin typeface="Times New Roman"/>
                <a:cs typeface="Times New Roman"/>
              </a:rPr>
              <a:t>project</a:t>
            </a:r>
            <a:r>
              <a:rPr sz="2400" spc="-10" dirty="0">
                <a:latin typeface="Times New Roman"/>
                <a:cs typeface="Times New Roman"/>
              </a:rPr>
              <a:t>” </a:t>
            </a:r>
            <a:r>
              <a:rPr sz="2400" spc="-25" dirty="0">
                <a:latin typeface="標楷體"/>
                <a:cs typeface="標楷體"/>
              </a:rPr>
              <a:t>打勾</a:t>
            </a:r>
            <a:endParaRPr sz="2400">
              <a:latin typeface="標楷體"/>
              <a:cs typeface="標楷體"/>
            </a:endParaRPr>
          </a:p>
        </p:txBody>
      </p:sp>
      <p:sp>
        <p:nvSpPr>
          <p:cNvPr id="4" name="object 4"/>
          <p:cNvSpPr txBox="1"/>
          <p:nvPr/>
        </p:nvSpPr>
        <p:spPr>
          <a:xfrm>
            <a:off x="330200" y="3334257"/>
            <a:ext cx="151701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10" dirty="0">
                <a:latin typeface="Times New Roman"/>
                <a:cs typeface="Times New Roman"/>
              </a:rPr>
              <a:t>“Finish”</a:t>
            </a:r>
            <a:endParaRPr sz="2400">
              <a:latin typeface="Times New Roman"/>
              <a:cs typeface="Times New Roman"/>
            </a:endParaRPr>
          </a:p>
        </p:txBody>
      </p:sp>
      <p:sp>
        <p:nvSpPr>
          <p:cNvPr id="6" name="object 6"/>
          <p:cNvSpPr txBox="1"/>
          <p:nvPr/>
        </p:nvSpPr>
        <p:spPr>
          <a:xfrm>
            <a:off x="4475226" y="3569589"/>
            <a:ext cx="347281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至存放上課資料的資料夾將檔案選</a:t>
            </a:r>
            <a:r>
              <a:rPr sz="1600" spc="-30" dirty="0">
                <a:solidFill>
                  <a:srgbClr val="FF0000"/>
                </a:solidFill>
                <a:latin typeface="MS PGothic"/>
                <a:cs typeface="MS PGothic"/>
              </a:rPr>
              <a:t>進來</a:t>
            </a:r>
            <a:endParaRPr sz="1600">
              <a:latin typeface="MS PGothic"/>
              <a:cs typeface="MS PGothic"/>
            </a:endParaRPr>
          </a:p>
        </p:txBody>
      </p:sp>
      <p:sp>
        <p:nvSpPr>
          <p:cNvPr id="7" name="object 7"/>
          <p:cNvSpPr/>
          <p:nvPr/>
        </p:nvSpPr>
        <p:spPr>
          <a:xfrm>
            <a:off x="3060954" y="3870197"/>
            <a:ext cx="5544820" cy="1864360"/>
          </a:xfrm>
          <a:custGeom>
            <a:avLst/>
            <a:gdLst/>
            <a:ahLst/>
            <a:cxnLst/>
            <a:rect l="l" t="t" r="r" b="b"/>
            <a:pathLst>
              <a:path w="5544820" h="1864360">
                <a:moveTo>
                  <a:pt x="71627" y="352044"/>
                </a:moveTo>
                <a:lnTo>
                  <a:pt x="5544312" y="352044"/>
                </a:lnTo>
                <a:lnTo>
                  <a:pt x="5544312" y="0"/>
                </a:lnTo>
                <a:lnTo>
                  <a:pt x="71627" y="0"/>
                </a:lnTo>
                <a:lnTo>
                  <a:pt x="71627" y="352044"/>
                </a:lnTo>
                <a:close/>
              </a:path>
              <a:path w="5544820" h="1864360">
                <a:moveTo>
                  <a:pt x="0" y="1863852"/>
                </a:moveTo>
                <a:lnTo>
                  <a:pt x="1335023" y="1863852"/>
                </a:lnTo>
                <a:lnTo>
                  <a:pt x="1335023" y="1647444"/>
                </a:lnTo>
                <a:lnTo>
                  <a:pt x="0" y="1647444"/>
                </a:lnTo>
                <a:lnTo>
                  <a:pt x="0" y="1863852"/>
                </a:lnTo>
                <a:close/>
              </a:path>
            </a:pathLst>
          </a:custGeom>
          <a:ln w="28956">
            <a:solidFill>
              <a:srgbClr val="FF0000"/>
            </a:solidFill>
          </a:ln>
        </p:spPr>
        <p:txBody>
          <a:bodyPr wrap="square" lIns="0" tIns="0" rIns="0" bIns="0" rtlCol="0"/>
          <a:lstStyle/>
          <a:p>
            <a:endParaRPr/>
          </a:p>
        </p:txBody>
      </p:sp>
      <p:sp>
        <p:nvSpPr>
          <p:cNvPr id="8" name="object 8"/>
          <p:cNvSpPr txBox="1"/>
          <p:nvPr/>
        </p:nvSpPr>
        <p:spPr>
          <a:xfrm>
            <a:off x="4440428" y="5497779"/>
            <a:ext cx="2997835" cy="502284"/>
          </a:xfrm>
          <a:prstGeom prst="rect">
            <a:avLst/>
          </a:prstGeom>
        </p:spPr>
        <p:txBody>
          <a:bodyPr vert="horz" wrap="square" lIns="0" tIns="28575" rIns="0" bIns="0" rtlCol="0">
            <a:spAutoFit/>
          </a:bodyPr>
          <a:lstStyle/>
          <a:p>
            <a:pPr marL="12700" marR="5080">
              <a:lnSpc>
                <a:spcPts val="1839"/>
              </a:lnSpc>
              <a:spcBef>
                <a:spcPts val="225"/>
              </a:spcBef>
            </a:pPr>
            <a:r>
              <a:rPr sz="1600" spc="-25" dirty="0">
                <a:solidFill>
                  <a:srgbClr val="FF0000"/>
                </a:solidFill>
                <a:latin typeface="MS PGothic"/>
                <a:cs typeface="MS PGothic"/>
              </a:rPr>
              <a:t>複製檔案至專案中</a:t>
            </a:r>
            <a:r>
              <a:rPr sz="1600" spc="-20" dirty="0">
                <a:solidFill>
                  <a:srgbClr val="FF0000"/>
                </a:solidFill>
                <a:latin typeface="MS PGothic"/>
                <a:cs typeface="MS PGothic"/>
              </a:rPr>
              <a:t>，</a:t>
            </a:r>
            <a:r>
              <a:rPr sz="1600" spc="-25" dirty="0">
                <a:solidFill>
                  <a:srgbClr val="FF0000"/>
                </a:solidFill>
                <a:latin typeface="MS PGothic"/>
                <a:cs typeface="MS PGothic"/>
              </a:rPr>
              <a:t>可以避免更</a:t>
            </a:r>
            <a:r>
              <a:rPr sz="1600" spc="-50" dirty="0">
                <a:solidFill>
                  <a:srgbClr val="FF0000"/>
                </a:solidFill>
                <a:latin typeface="MS PGothic"/>
                <a:cs typeface="MS PGothic"/>
              </a:rPr>
              <a:t>改</a:t>
            </a:r>
            <a:r>
              <a:rPr sz="1600" spc="-25" dirty="0">
                <a:solidFill>
                  <a:srgbClr val="FF0000"/>
                </a:solidFill>
                <a:latin typeface="MS PGothic"/>
                <a:cs typeface="MS PGothic"/>
              </a:rPr>
              <a:t>到原始</a:t>
            </a:r>
            <a:r>
              <a:rPr sz="1600" spc="-50" dirty="0">
                <a:solidFill>
                  <a:srgbClr val="FF0000"/>
                </a:solidFill>
                <a:latin typeface="MS PGothic"/>
                <a:cs typeface="MS PGothic"/>
              </a:rPr>
              <a:t>檔</a:t>
            </a:r>
            <a:endParaRPr sz="1600">
              <a:latin typeface="MS PGothic"/>
              <a:cs typeface="MS PGothic"/>
            </a:endParaRPr>
          </a:p>
        </p:txBody>
      </p:sp>
      <p:sp>
        <p:nvSpPr>
          <p:cNvPr id="9" name="object 9"/>
          <p:cNvSpPr/>
          <p:nvPr/>
        </p:nvSpPr>
        <p:spPr>
          <a:xfrm>
            <a:off x="7453121" y="6127241"/>
            <a:ext cx="576580" cy="254635"/>
          </a:xfrm>
          <a:custGeom>
            <a:avLst/>
            <a:gdLst/>
            <a:ahLst/>
            <a:cxnLst/>
            <a:rect l="l" t="t" r="r" b="b"/>
            <a:pathLst>
              <a:path w="576579" h="254635">
                <a:moveTo>
                  <a:pt x="0" y="254508"/>
                </a:moveTo>
                <a:lnTo>
                  <a:pt x="576072" y="254508"/>
                </a:lnTo>
                <a:lnTo>
                  <a:pt x="576072" y="0"/>
                </a:lnTo>
                <a:lnTo>
                  <a:pt x="0" y="0"/>
                </a:lnTo>
                <a:lnTo>
                  <a:pt x="0" y="254508"/>
                </a:lnTo>
                <a:close/>
              </a:path>
            </a:pathLst>
          </a:custGeom>
          <a:ln w="28956">
            <a:solidFill>
              <a:srgbClr val="FF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23</a:t>
            </a:fld>
            <a:endParaRPr spc="-25" dirty="0"/>
          </a:p>
        </p:txBody>
      </p:sp>
      <p:sp>
        <p:nvSpPr>
          <p:cNvPr id="12" name="標題 11">
            <a:extLst>
              <a:ext uri="{FF2B5EF4-FFF2-40B4-BE49-F238E27FC236}">
                <a16:creationId xmlns:a16="http://schemas.microsoft.com/office/drawing/2014/main" id="{2E08AB98-43BF-96F0-FD58-07D11530D4F6}"/>
              </a:ext>
            </a:extLst>
          </p:cNvPr>
          <p:cNvSpPr>
            <a:spLocks noGrp="1"/>
          </p:cNvSpPr>
          <p:nvPr>
            <p:ph type="title"/>
          </p:nvPr>
        </p:nvSpPr>
        <p:spPr/>
        <p:txBody>
          <a:bodyPr/>
          <a:lstStyle/>
          <a:p>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00527" y="2564892"/>
            <a:ext cx="5644896" cy="3988308"/>
          </a:xfrm>
          <a:prstGeom prst="rect">
            <a:avLst/>
          </a:prstGeom>
        </p:spPr>
      </p:pic>
      <p:sp>
        <p:nvSpPr>
          <p:cNvPr id="3" name="object 3"/>
          <p:cNvSpPr txBox="1"/>
          <p:nvPr/>
        </p:nvSpPr>
        <p:spPr>
          <a:xfrm>
            <a:off x="330200" y="1577209"/>
            <a:ext cx="3935095" cy="902969"/>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確定</a:t>
            </a:r>
            <a:r>
              <a:rPr sz="2400" spc="-35" dirty="0">
                <a:latin typeface="Times New Roman"/>
                <a:cs typeface="Times New Roman"/>
              </a:rPr>
              <a:t>Verilog</a:t>
            </a:r>
            <a:r>
              <a:rPr sz="2400" spc="-80" dirty="0">
                <a:latin typeface="Times New Roman"/>
                <a:cs typeface="Times New Roman"/>
              </a:rPr>
              <a:t> </a:t>
            </a:r>
            <a:r>
              <a:rPr sz="2400" dirty="0">
                <a:latin typeface="Times New Roman"/>
                <a:cs typeface="Times New Roman"/>
              </a:rPr>
              <a:t>code</a:t>
            </a:r>
            <a:r>
              <a:rPr sz="2400" spc="-75" dirty="0">
                <a:latin typeface="Times New Roman"/>
                <a:cs typeface="Times New Roman"/>
              </a:rPr>
              <a:t> </a:t>
            </a:r>
            <a:r>
              <a:rPr sz="2400" spc="-30" dirty="0">
                <a:latin typeface="標楷體"/>
                <a:cs typeface="標楷體"/>
              </a:rPr>
              <a:t>成功加</a:t>
            </a:r>
            <a:r>
              <a:rPr sz="2400" spc="-50" dirty="0">
                <a:latin typeface="標楷體"/>
                <a:cs typeface="標楷體"/>
              </a:rPr>
              <a:t>入</a:t>
            </a:r>
            <a:endParaRPr sz="2400">
              <a:latin typeface="標楷體"/>
              <a:cs typeface="標楷體"/>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標楷體"/>
                <a:cs typeface="標楷體"/>
              </a:rPr>
              <a:t>連擊檔案開啟編輯</a:t>
            </a:r>
            <a:endParaRPr sz="2400">
              <a:latin typeface="標楷體"/>
              <a:cs typeface="標楷體"/>
            </a:endParaRPr>
          </a:p>
        </p:txBody>
      </p:sp>
      <p:sp>
        <p:nvSpPr>
          <p:cNvPr id="5" name="object 5"/>
          <p:cNvSpPr txBox="1"/>
          <p:nvPr/>
        </p:nvSpPr>
        <p:spPr>
          <a:xfrm>
            <a:off x="5234685" y="4281042"/>
            <a:ext cx="12420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成功加入檔</a:t>
            </a:r>
            <a:r>
              <a:rPr sz="1600" spc="-50" dirty="0">
                <a:solidFill>
                  <a:srgbClr val="FF0000"/>
                </a:solidFill>
                <a:latin typeface="MS PGothic"/>
                <a:cs typeface="MS PGothic"/>
              </a:rPr>
              <a:t>案</a:t>
            </a:r>
            <a:endParaRPr sz="1600">
              <a:latin typeface="MS PGothic"/>
              <a:cs typeface="MS PGothic"/>
            </a:endParaRPr>
          </a:p>
        </p:txBody>
      </p:sp>
      <p:sp>
        <p:nvSpPr>
          <p:cNvPr id="6" name="object 6"/>
          <p:cNvSpPr/>
          <p:nvPr/>
        </p:nvSpPr>
        <p:spPr>
          <a:xfrm>
            <a:off x="3938778" y="3992117"/>
            <a:ext cx="1720850" cy="254635"/>
          </a:xfrm>
          <a:custGeom>
            <a:avLst/>
            <a:gdLst/>
            <a:ahLst/>
            <a:cxnLst/>
            <a:rect l="l" t="t" r="r" b="b"/>
            <a:pathLst>
              <a:path w="1720850" h="254635">
                <a:moveTo>
                  <a:pt x="0" y="254507"/>
                </a:moveTo>
                <a:lnTo>
                  <a:pt x="1720596" y="254507"/>
                </a:lnTo>
                <a:lnTo>
                  <a:pt x="1720596" y="0"/>
                </a:lnTo>
                <a:lnTo>
                  <a:pt x="0" y="0"/>
                </a:lnTo>
                <a:lnTo>
                  <a:pt x="0" y="254507"/>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24</a:t>
            </a:fld>
            <a:endParaRPr spc="-25" dirty="0"/>
          </a:p>
        </p:txBody>
      </p:sp>
      <p:sp>
        <p:nvSpPr>
          <p:cNvPr id="9" name="標題 8">
            <a:extLst>
              <a:ext uri="{FF2B5EF4-FFF2-40B4-BE49-F238E27FC236}">
                <a16:creationId xmlns:a16="http://schemas.microsoft.com/office/drawing/2014/main" id="{1246CBC9-59AE-899E-3494-E8D4A5E46831}"/>
              </a:ext>
            </a:extLst>
          </p:cNvPr>
          <p:cNvSpPr>
            <a:spLocks noGrp="1"/>
          </p:cNvSpPr>
          <p:nvPr>
            <p:ph type="title"/>
          </p:nvPr>
        </p:nvSpPr>
        <p:spPr/>
        <p:txBody>
          <a:bodyPr/>
          <a:lstStyle/>
          <a:p>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5904" y="2133600"/>
            <a:ext cx="7865364" cy="4302252"/>
          </a:xfrm>
          <a:prstGeom prst="rect">
            <a:avLst/>
          </a:prstGeom>
        </p:spPr>
      </p:pic>
      <p:sp>
        <p:nvSpPr>
          <p:cNvPr id="3" name="object 3"/>
          <p:cNvSpPr txBox="1"/>
          <p:nvPr/>
        </p:nvSpPr>
        <p:spPr>
          <a:xfrm>
            <a:off x="330200" y="1649984"/>
            <a:ext cx="741616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5" dirty="0">
                <a:latin typeface="標楷體"/>
                <a:cs typeface="標楷體"/>
              </a:rPr>
              <a:t>編輯</a:t>
            </a:r>
            <a:r>
              <a:rPr sz="2400" spc="-60" dirty="0">
                <a:latin typeface="Times New Roman"/>
                <a:cs typeface="Times New Roman"/>
              </a:rPr>
              <a:t>RTL</a:t>
            </a:r>
            <a:r>
              <a:rPr sz="2400" dirty="0">
                <a:latin typeface="標楷體"/>
                <a:cs typeface="標楷體"/>
              </a:rPr>
              <a:t>檔，必須</a:t>
            </a:r>
            <a:r>
              <a:rPr sz="2400" spc="-85" dirty="0">
                <a:solidFill>
                  <a:srgbClr val="FF0000"/>
                </a:solidFill>
                <a:latin typeface="標楷體"/>
                <a:cs typeface="標楷體"/>
              </a:rPr>
              <a:t>沒有紅色底線 </a:t>
            </a:r>
            <a:r>
              <a:rPr sz="2400" dirty="0">
                <a:latin typeface="Times New Roman"/>
                <a:cs typeface="Times New Roman"/>
              </a:rPr>
              <a:t>(</a:t>
            </a:r>
            <a:r>
              <a:rPr sz="2400" dirty="0">
                <a:latin typeface="標楷體"/>
                <a:cs typeface="標楷體"/>
              </a:rPr>
              <a:t>若有則代表有錯誤</a:t>
            </a:r>
            <a:r>
              <a:rPr sz="2400" spc="-50" dirty="0">
                <a:latin typeface="Times New Roman"/>
                <a:cs typeface="Times New Roman"/>
              </a:rPr>
              <a:t>)</a:t>
            </a:r>
            <a:endParaRPr sz="24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25</a:t>
            </a:fld>
            <a:endParaRPr spc="-25" dirty="0"/>
          </a:p>
        </p:txBody>
      </p:sp>
      <p:sp>
        <p:nvSpPr>
          <p:cNvPr id="5" name="object 5"/>
          <p:cNvSpPr txBox="1"/>
          <p:nvPr/>
        </p:nvSpPr>
        <p:spPr>
          <a:xfrm>
            <a:off x="3472434" y="2637282"/>
            <a:ext cx="5149850" cy="2592705"/>
          </a:xfrm>
          <a:prstGeom prst="rect">
            <a:avLst/>
          </a:prstGeom>
          <a:ln w="28955">
            <a:solidFill>
              <a:srgbClr val="FF000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1747520">
              <a:lnSpc>
                <a:spcPct val="100000"/>
              </a:lnSpc>
              <a:spcBef>
                <a:spcPts val="1055"/>
              </a:spcBef>
            </a:pPr>
            <a:r>
              <a:rPr sz="1600" spc="-25" dirty="0">
                <a:solidFill>
                  <a:srgbClr val="FF0000"/>
                </a:solidFill>
                <a:latin typeface="MS PGothic"/>
                <a:cs typeface="MS PGothic"/>
              </a:rPr>
              <a:t>在這區域編</a:t>
            </a:r>
            <a:r>
              <a:rPr sz="1600" dirty="0">
                <a:solidFill>
                  <a:srgbClr val="FF0000"/>
                </a:solidFill>
                <a:latin typeface="MS PGothic"/>
                <a:cs typeface="MS PGothic"/>
              </a:rPr>
              <a:t>輯</a:t>
            </a:r>
            <a:r>
              <a:rPr sz="1600" spc="-35" dirty="0">
                <a:solidFill>
                  <a:srgbClr val="FF0000"/>
                </a:solidFill>
                <a:latin typeface="MS PGothic"/>
                <a:cs typeface="MS PGothic"/>
              </a:rPr>
              <a:t> </a:t>
            </a:r>
            <a:r>
              <a:rPr sz="1600" dirty="0">
                <a:solidFill>
                  <a:srgbClr val="FF0000"/>
                </a:solidFill>
                <a:latin typeface="Arial"/>
                <a:cs typeface="Arial"/>
              </a:rPr>
              <a:t>RTL</a:t>
            </a:r>
            <a:r>
              <a:rPr sz="1600" spc="-65" dirty="0">
                <a:solidFill>
                  <a:srgbClr val="FF0000"/>
                </a:solidFill>
                <a:latin typeface="Arial"/>
                <a:cs typeface="Arial"/>
              </a:rPr>
              <a:t> </a:t>
            </a:r>
            <a:r>
              <a:rPr sz="1600" spc="-20" dirty="0">
                <a:solidFill>
                  <a:srgbClr val="FF0000"/>
                </a:solidFill>
                <a:latin typeface="Arial"/>
                <a:cs typeface="Arial"/>
              </a:rPr>
              <a:t>code</a:t>
            </a:r>
            <a:endParaRPr sz="1600">
              <a:latin typeface="Arial"/>
              <a:cs typeface="Arial"/>
            </a:endParaRPr>
          </a:p>
        </p:txBody>
      </p:sp>
      <p:sp>
        <p:nvSpPr>
          <p:cNvPr id="8" name="標題 7">
            <a:extLst>
              <a:ext uri="{FF2B5EF4-FFF2-40B4-BE49-F238E27FC236}">
                <a16:creationId xmlns:a16="http://schemas.microsoft.com/office/drawing/2014/main" id="{57D6528D-2C61-5519-2670-020F89AD3CEF}"/>
              </a:ext>
            </a:extLst>
          </p:cNvPr>
          <p:cNvSpPr>
            <a:spLocks noGrp="1"/>
          </p:cNvSpPr>
          <p:nvPr>
            <p:ph type="title"/>
          </p:nvPr>
        </p:nvSpPr>
        <p:spPr/>
        <p:txBody>
          <a:bodyPr/>
          <a:lstStyle/>
          <a:p>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6570" y="2188191"/>
            <a:ext cx="6890249" cy="4221752"/>
          </a:xfrm>
          <a:prstGeom prst="rect">
            <a:avLst/>
          </a:prstGeom>
        </p:spPr>
      </p:pic>
      <p:sp>
        <p:nvSpPr>
          <p:cNvPr id="3" name="object 3"/>
          <p:cNvSpPr txBox="1"/>
          <p:nvPr/>
        </p:nvSpPr>
        <p:spPr>
          <a:xfrm>
            <a:off x="330200" y="1575687"/>
            <a:ext cx="7366000" cy="903452"/>
          </a:xfrm>
          <a:prstGeom prst="rect">
            <a:avLst/>
          </a:prstGeom>
        </p:spPr>
        <p:txBody>
          <a:bodyPr vert="horz" wrap="square" lIns="0" tIns="86995" rIns="0" bIns="0" rtlCol="0">
            <a:spAutoFit/>
          </a:bodyPr>
          <a:lstStyle/>
          <a:p>
            <a:pPr marL="469900" indent="-457834">
              <a:spcBef>
                <a:spcPts val="685"/>
              </a:spcBef>
              <a:buClr>
                <a:srgbClr val="006FC0"/>
              </a:buClr>
              <a:buFont typeface="Wingdings"/>
              <a:buChar char=""/>
              <a:tabLst>
                <a:tab pos="469900" algn="l"/>
                <a:tab pos="470534" algn="l"/>
              </a:tabLst>
            </a:pPr>
            <a:r>
              <a:rPr lang="zh-TW" altLang="en-US" sz="2400" spc="-5">
                <a:latin typeface="標楷體"/>
                <a:cs typeface="標楷體"/>
              </a:rPr>
              <a:t>加入</a:t>
            </a:r>
            <a:r>
              <a:rPr lang="en-US" sz="2400">
                <a:latin typeface="Times New Roman"/>
                <a:cs typeface="Times New Roman"/>
              </a:rPr>
              <a:t>Simulation</a:t>
            </a:r>
            <a:r>
              <a:rPr lang="en-US" sz="2400" spc="-25">
                <a:latin typeface="Times New Roman"/>
                <a:cs typeface="Times New Roman"/>
              </a:rPr>
              <a:t> </a:t>
            </a:r>
            <a:r>
              <a:rPr lang="en-US" sz="2400" spc="-10">
                <a:latin typeface="Times New Roman"/>
                <a:cs typeface="Times New Roman"/>
              </a:rPr>
              <a:t>Source : </a:t>
            </a:r>
            <a:r>
              <a:rPr lang="en-US" altLang="zh-TW" sz="2400" spc="-10">
                <a:latin typeface="Times New Roman"/>
                <a:cs typeface="Times New Roman"/>
              </a:rPr>
              <a:t>LED_TB.v</a:t>
            </a:r>
            <a:endParaRPr lang="en-US" sz="2400">
              <a:latin typeface="Times New Roman"/>
              <a:cs typeface="Times New Roman"/>
            </a:endParaRPr>
          </a:p>
          <a:p>
            <a:pPr marL="469900" indent="-457834">
              <a:lnSpc>
                <a:spcPct val="100000"/>
              </a:lnSpc>
              <a:spcBef>
                <a:spcPts val="585"/>
              </a:spcBef>
              <a:buClr>
                <a:srgbClr val="006FC0"/>
              </a:buClr>
              <a:buFont typeface="Wingdings"/>
              <a:buChar char=""/>
              <a:tabLst>
                <a:tab pos="469900" algn="l"/>
                <a:tab pos="470534" algn="l"/>
              </a:tabLst>
            </a:pPr>
            <a:r>
              <a:rPr sz="2400" spc="-10">
                <a:latin typeface="Times New Roman"/>
                <a:cs typeface="Times New Roman"/>
              </a:rPr>
              <a:t>“</a:t>
            </a:r>
            <a:r>
              <a:rPr sz="2400" spc="-10" dirty="0">
                <a:latin typeface="Times New Roman"/>
                <a:cs typeface="Times New Roman"/>
              </a:rPr>
              <a:t>Next”</a:t>
            </a:r>
            <a:endParaRPr sz="2400">
              <a:latin typeface="Times New Roman"/>
              <a:cs typeface="Times New Roman"/>
            </a:endParaRPr>
          </a:p>
        </p:txBody>
      </p:sp>
      <p:sp>
        <p:nvSpPr>
          <p:cNvPr id="5" name="object 5"/>
          <p:cNvSpPr txBox="1"/>
          <p:nvPr/>
        </p:nvSpPr>
        <p:spPr>
          <a:xfrm>
            <a:off x="4792471" y="4179519"/>
            <a:ext cx="2317115"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MS PGothic"/>
                <a:cs typeface="MS PGothic"/>
              </a:rPr>
              <a:t>加入模擬檔</a:t>
            </a:r>
            <a:r>
              <a:rPr sz="1600" dirty="0">
                <a:solidFill>
                  <a:srgbClr val="FF0000"/>
                </a:solidFill>
                <a:latin typeface="MS PGothic"/>
                <a:cs typeface="MS PGothic"/>
              </a:rPr>
              <a:t>案 </a:t>
            </a:r>
            <a:r>
              <a:rPr sz="1600" spc="-10" dirty="0">
                <a:solidFill>
                  <a:srgbClr val="FF0000"/>
                </a:solidFill>
                <a:latin typeface="Arial"/>
                <a:cs typeface="Arial"/>
              </a:rPr>
              <a:t>(testbench)</a:t>
            </a:r>
            <a:endParaRPr sz="1600">
              <a:latin typeface="Arial"/>
              <a:cs typeface="Arial"/>
            </a:endParaRPr>
          </a:p>
        </p:txBody>
      </p:sp>
      <p:sp>
        <p:nvSpPr>
          <p:cNvPr id="6" name="object 6"/>
          <p:cNvSpPr/>
          <p:nvPr/>
        </p:nvSpPr>
        <p:spPr>
          <a:xfrm>
            <a:off x="4716017" y="3929634"/>
            <a:ext cx="2809240" cy="2307590"/>
          </a:xfrm>
          <a:custGeom>
            <a:avLst/>
            <a:gdLst/>
            <a:ahLst/>
            <a:cxnLst/>
            <a:rect l="l" t="t" r="r" b="b"/>
            <a:pathLst>
              <a:path w="2809240" h="2307590">
                <a:moveTo>
                  <a:pt x="0" y="219456"/>
                </a:moveTo>
                <a:lnTo>
                  <a:pt x="1440180" y="219456"/>
                </a:lnTo>
                <a:lnTo>
                  <a:pt x="1440180" y="0"/>
                </a:lnTo>
                <a:lnTo>
                  <a:pt x="0" y="0"/>
                </a:lnTo>
                <a:lnTo>
                  <a:pt x="0" y="219456"/>
                </a:lnTo>
                <a:close/>
              </a:path>
              <a:path w="2809240" h="2307590">
                <a:moveTo>
                  <a:pt x="2232660" y="2307336"/>
                </a:moveTo>
                <a:lnTo>
                  <a:pt x="2808732" y="2307336"/>
                </a:lnTo>
                <a:lnTo>
                  <a:pt x="2808732" y="2020824"/>
                </a:lnTo>
                <a:lnTo>
                  <a:pt x="2232660" y="2020824"/>
                </a:lnTo>
                <a:lnTo>
                  <a:pt x="2232660" y="2307336"/>
                </a:lnTo>
                <a:close/>
              </a:path>
            </a:pathLst>
          </a:custGeom>
          <a:ln w="28956">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26</a:t>
            </a:fld>
            <a:endParaRPr spc="-25" dirty="0"/>
          </a:p>
        </p:txBody>
      </p:sp>
      <p:sp>
        <p:nvSpPr>
          <p:cNvPr id="9" name="標題 8">
            <a:extLst>
              <a:ext uri="{FF2B5EF4-FFF2-40B4-BE49-F238E27FC236}">
                <a16:creationId xmlns:a16="http://schemas.microsoft.com/office/drawing/2014/main" id="{D640AAE0-FAFC-9293-45F5-019E265953F1}"/>
              </a:ext>
            </a:extLst>
          </p:cNvPr>
          <p:cNvSpPr>
            <a:spLocks noGrp="1"/>
          </p:cNvSpPr>
          <p:nvPr>
            <p:ph type="title"/>
          </p:nvPr>
        </p:nvSpPr>
        <p:spPr/>
        <p:txBody>
          <a:bodyPr/>
          <a:lstStyle/>
          <a:p>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43783" y="2205227"/>
            <a:ext cx="5929884" cy="4029455"/>
          </a:xfrm>
          <a:prstGeom prst="rect">
            <a:avLst/>
          </a:prstGeom>
        </p:spPr>
      </p:pic>
      <p:sp>
        <p:nvSpPr>
          <p:cNvPr id="3" name="object 3"/>
          <p:cNvSpPr txBox="1"/>
          <p:nvPr/>
        </p:nvSpPr>
        <p:spPr>
          <a:xfrm>
            <a:off x="330200" y="1575687"/>
            <a:ext cx="3350895" cy="1711325"/>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5" dirty="0">
                <a:latin typeface="標楷體"/>
                <a:cs typeface="標楷體"/>
              </a:rPr>
              <a:t>加入</a:t>
            </a:r>
            <a:r>
              <a:rPr sz="2400" dirty="0">
                <a:latin typeface="Times New Roman"/>
                <a:cs typeface="Times New Roman"/>
              </a:rPr>
              <a:t>Simulation</a:t>
            </a:r>
            <a:r>
              <a:rPr sz="2400" spc="-25" dirty="0">
                <a:latin typeface="Times New Roman"/>
                <a:cs typeface="Times New Roman"/>
              </a:rPr>
              <a:t> </a:t>
            </a:r>
            <a:r>
              <a:rPr sz="2400" spc="-10" dirty="0">
                <a:latin typeface="Times New Roman"/>
                <a:cs typeface="Times New Roman"/>
              </a:rPr>
              <a:t>Source</a:t>
            </a:r>
            <a:endParaRPr sz="2400">
              <a:latin typeface="Times New Roman"/>
              <a:cs typeface="Times New Roman"/>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“Copy</a:t>
            </a:r>
            <a:r>
              <a:rPr sz="2400" spc="-10" dirty="0">
                <a:latin typeface="Times New Roman"/>
                <a:cs typeface="Times New Roman"/>
              </a:rPr>
              <a:t> source</a:t>
            </a:r>
            <a:endParaRPr sz="2400">
              <a:latin typeface="Times New Roman"/>
              <a:cs typeface="Times New Roman"/>
            </a:endParaRPr>
          </a:p>
          <a:p>
            <a:pPr marL="469900">
              <a:lnSpc>
                <a:spcPct val="100000"/>
              </a:lnSpc>
              <a:spcBef>
                <a:spcPts val="5"/>
              </a:spcBef>
            </a:pPr>
            <a:r>
              <a:rPr sz="2400" dirty="0">
                <a:latin typeface="Times New Roman"/>
                <a:cs typeface="Times New Roman"/>
              </a:rPr>
              <a:t>into</a:t>
            </a:r>
            <a:r>
              <a:rPr sz="2400" spc="-20" dirty="0">
                <a:latin typeface="Times New Roman"/>
                <a:cs typeface="Times New Roman"/>
              </a:rPr>
              <a:t> </a:t>
            </a:r>
            <a:r>
              <a:rPr sz="2400" spc="-10" dirty="0">
                <a:latin typeface="Times New Roman"/>
                <a:cs typeface="Times New Roman"/>
              </a:rPr>
              <a:t>project”</a:t>
            </a:r>
            <a:endParaRPr sz="2400">
              <a:latin typeface="Times New Roman"/>
              <a:cs typeface="Times New Roman"/>
            </a:endParaRPr>
          </a:p>
          <a:p>
            <a:pPr marL="469900" indent="-457834">
              <a:lnSpc>
                <a:spcPct val="100000"/>
              </a:lnSpc>
              <a:spcBef>
                <a:spcPts val="575"/>
              </a:spcBef>
              <a:buClr>
                <a:srgbClr val="006FC0"/>
              </a:buClr>
              <a:buFont typeface="Wingdings"/>
              <a:buChar char=""/>
              <a:tabLst>
                <a:tab pos="469900" algn="l"/>
                <a:tab pos="470534" algn="l"/>
              </a:tabLst>
            </a:pPr>
            <a:r>
              <a:rPr sz="2400" spc="-10" dirty="0">
                <a:latin typeface="Times New Roman"/>
                <a:cs typeface="Times New Roman"/>
              </a:rPr>
              <a:t>“Finish”</a:t>
            </a:r>
            <a:endParaRPr sz="2400">
              <a:latin typeface="Times New Roman"/>
              <a:cs typeface="Times New Roman"/>
            </a:endParaRPr>
          </a:p>
        </p:txBody>
      </p:sp>
      <p:sp>
        <p:nvSpPr>
          <p:cNvPr id="5" name="object 5"/>
          <p:cNvSpPr/>
          <p:nvPr/>
        </p:nvSpPr>
        <p:spPr>
          <a:xfrm>
            <a:off x="2989326" y="3929634"/>
            <a:ext cx="4968240" cy="2197735"/>
          </a:xfrm>
          <a:custGeom>
            <a:avLst/>
            <a:gdLst/>
            <a:ahLst/>
            <a:cxnLst/>
            <a:rect l="l" t="t" r="r" b="b"/>
            <a:pathLst>
              <a:path w="4968240" h="2197735">
                <a:moveTo>
                  <a:pt x="71628" y="219456"/>
                </a:moveTo>
                <a:lnTo>
                  <a:pt x="4247388" y="219456"/>
                </a:lnTo>
                <a:lnTo>
                  <a:pt x="4247388" y="0"/>
                </a:lnTo>
                <a:lnTo>
                  <a:pt x="71628" y="0"/>
                </a:lnTo>
                <a:lnTo>
                  <a:pt x="71628" y="219456"/>
                </a:lnTo>
                <a:close/>
              </a:path>
              <a:path w="4968240" h="2197735">
                <a:moveTo>
                  <a:pt x="4319016" y="2197608"/>
                </a:moveTo>
                <a:lnTo>
                  <a:pt x="4968240" y="2197608"/>
                </a:lnTo>
                <a:lnTo>
                  <a:pt x="4968240" y="1876044"/>
                </a:lnTo>
                <a:lnTo>
                  <a:pt x="4319016" y="1876044"/>
                </a:lnTo>
                <a:lnTo>
                  <a:pt x="4319016" y="2197608"/>
                </a:lnTo>
                <a:close/>
              </a:path>
              <a:path w="4968240" h="2197735">
                <a:moveTo>
                  <a:pt x="0" y="1327404"/>
                </a:moveTo>
                <a:lnTo>
                  <a:pt x="1295400" y="1327404"/>
                </a:lnTo>
                <a:lnTo>
                  <a:pt x="1295400" y="1107948"/>
                </a:lnTo>
                <a:lnTo>
                  <a:pt x="0" y="1107948"/>
                </a:lnTo>
                <a:lnTo>
                  <a:pt x="0" y="1327404"/>
                </a:lnTo>
                <a:close/>
              </a:path>
            </a:pathLst>
          </a:custGeom>
          <a:ln w="28956">
            <a:solidFill>
              <a:srgbClr val="FF0000"/>
            </a:solidFill>
          </a:ln>
        </p:spPr>
        <p:txBody>
          <a:bodyPr wrap="square" lIns="0" tIns="0" rIns="0" bIns="0" rtlCol="0"/>
          <a:lstStyle/>
          <a:p>
            <a:endParaRPr/>
          </a:p>
        </p:txBody>
      </p:sp>
      <p:sp>
        <p:nvSpPr>
          <p:cNvPr id="6" name="object 6"/>
          <p:cNvSpPr txBox="1"/>
          <p:nvPr/>
        </p:nvSpPr>
        <p:spPr>
          <a:xfrm>
            <a:off x="4003294" y="4179519"/>
            <a:ext cx="3131185" cy="1097915"/>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MS PGothic"/>
                <a:cs typeface="MS PGothic"/>
              </a:rPr>
              <a:t>至資料夾加入模擬檔</a:t>
            </a:r>
            <a:r>
              <a:rPr sz="1600" spc="30" dirty="0">
                <a:solidFill>
                  <a:srgbClr val="FF0000"/>
                </a:solidFill>
                <a:latin typeface="MS PGothic"/>
                <a:cs typeface="MS PGothic"/>
              </a:rPr>
              <a:t>案 </a:t>
            </a:r>
            <a:r>
              <a:rPr sz="1600" spc="-10" dirty="0">
                <a:solidFill>
                  <a:srgbClr val="FF0000"/>
                </a:solidFill>
                <a:latin typeface="Arial"/>
                <a:cs typeface="Arial"/>
              </a:rPr>
              <a:t>(testbench)</a:t>
            </a:r>
            <a:endParaRPr sz="1600">
              <a:latin typeface="Arial"/>
              <a:cs typeface="Arial"/>
            </a:endParaRPr>
          </a:p>
          <a:p>
            <a:pPr>
              <a:lnSpc>
                <a:spcPct val="100000"/>
              </a:lnSpc>
            </a:pPr>
            <a:endParaRPr sz="1800">
              <a:latin typeface="Arial"/>
              <a:cs typeface="Arial"/>
            </a:endParaRPr>
          </a:p>
          <a:p>
            <a:pPr>
              <a:lnSpc>
                <a:spcPct val="100000"/>
              </a:lnSpc>
              <a:spcBef>
                <a:spcPts val="5"/>
              </a:spcBef>
            </a:pPr>
            <a:endParaRPr sz="2200">
              <a:latin typeface="Arial"/>
              <a:cs typeface="Arial"/>
            </a:endParaRPr>
          </a:p>
          <a:p>
            <a:pPr marL="372110">
              <a:lnSpc>
                <a:spcPct val="100000"/>
              </a:lnSpc>
            </a:pPr>
            <a:r>
              <a:rPr sz="1600" spc="-25" dirty="0">
                <a:solidFill>
                  <a:srgbClr val="FF0000"/>
                </a:solidFill>
                <a:latin typeface="MS PGothic"/>
                <a:cs typeface="MS PGothic"/>
              </a:rPr>
              <a:t>將檔案複製至專</a:t>
            </a:r>
            <a:r>
              <a:rPr sz="1600" spc="-50" dirty="0">
                <a:solidFill>
                  <a:srgbClr val="FF0000"/>
                </a:solidFill>
                <a:latin typeface="MS PGothic"/>
                <a:cs typeface="MS PGothic"/>
              </a:rPr>
              <a:t>案</a:t>
            </a:r>
            <a:endParaRPr sz="1600">
              <a:latin typeface="MS PGothic"/>
              <a:cs typeface="MS PGothic"/>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1484" y="2226564"/>
            <a:ext cx="4904232" cy="4084320"/>
          </a:xfrm>
          <a:prstGeom prst="rect">
            <a:avLst/>
          </a:prstGeom>
        </p:spPr>
      </p:pic>
      <p:sp>
        <p:nvSpPr>
          <p:cNvPr id="3" name="object 3"/>
          <p:cNvSpPr txBox="1"/>
          <p:nvPr/>
        </p:nvSpPr>
        <p:spPr>
          <a:xfrm>
            <a:off x="330200" y="1577209"/>
            <a:ext cx="3960495" cy="902969"/>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確認加入</a:t>
            </a:r>
            <a:r>
              <a:rPr sz="2400" dirty="0">
                <a:latin typeface="Times New Roman"/>
                <a:cs typeface="Times New Roman"/>
              </a:rPr>
              <a:t>Simulation</a:t>
            </a:r>
            <a:r>
              <a:rPr sz="2400" spc="-25" dirty="0">
                <a:latin typeface="Times New Roman"/>
                <a:cs typeface="Times New Roman"/>
              </a:rPr>
              <a:t> </a:t>
            </a:r>
            <a:r>
              <a:rPr sz="2400" spc="-10" dirty="0">
                <a:latin typeface="Times New Roman"/>
                <a:cs typeface="Times New Roman"/>
              </a:rPr>
              <a:t>Source</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10" dirty="0">
                <a:latin typeface="標楷體"/>
                <a:cs typeface="標楷體"/>
              </a:rPr>
              <a:t>並且有抓到</a:t>
            </a:r>
            <a:r>
              <a:rPr sz="2400" spc="-60" dirty="0">
                <a:latin typeface="Times New Roman"/>
                <a:cs typeface="Times New Roman"/>
              </a:rPr>
              <a:t>RTL</a:t>
            </a:r>
            <a:r>
              <a:rPr sz="2400" spc="-50" dirty="0">
                <a:latin typeface="標楷體"/>
                <a:cs typeface="標楷體"/>
              </a:rPr>
              <a:t>檔</a:t>
            </a:r>
            <a:endParaRPr sz="2400">
              <a:latin typeface="標楷體"/>
              <a:cs typeface="標楷體"/>
            </a:endParaRPr>
          </a:p>
        </p:txBody>
      </p:sp>
      <p:sp>
        <p:nvSpPr>
          <p:cNvPr id="5" name="object 5"/>
          <p:cNvSpPr/>
          <p:nvPr/>
        </p:nvSpPr>
        <p:spPr>
          <a:xfrm>
            <a:off x="4363973" y="4235958"/>
            <a:ext cx="2954020" cy="685800"/>
          </a:xfrm>
          <a:custGeom>
            <a:avLst/>
            <a:gdLst/>
            <a:ahLst/>
            <a:cxnLst/>
            <a:rect l="l" t="t" r="r" b="b"/>
            <a:pathLst>
              <a:path w="2954020" h="685800">
                <a:moveTo>
                  <a:pt x="0" y="685800"/>
                </a:moveTo>
                <a:lnTo>
                  <a:pt x="2953512" y="685800"/>
                </a:lnTo>
                <a:lnTo>
                  <a:pt x="2953512" y="0"/>
                </a:lnTo>
                <a:lnTo>
                  <a:pt x="0" y="0"/>
                </a:lnTo>
                <a:lnTo>
                  <a:pt x="0" y="685800"/>
                </a:lnTo>
                <a:close/>
              </a:path>
            </a:pathLst>
          </a:custGeom>
          <a:ln w="28956">
            <a:solidFill>
              <a:srgbClr val="FF0000"/>
            </a:solidFill>
          </a:ln>
        </p:spPr>
        <p:txBody>
          <a:bodyPr wrap="square" lIns="0" tIns="0" rIns="0" bIns="0" rtlCol="0"/>
          <a:lstStyle/>
          <a:p>
            <a:endParaRPr/>
          </a:p>
        </p:txBody>
      </p:sp>
      <p:sp>
        <p:nvSpPr>
          <p:cNvPr id="6" name="object 6"/>
          <p:cNvSpPr txBox="1"/>
          <p:nvPr/>
        </p:nvSpPr>
        <p:spPr>
          <a:xfrm>
            <a:off x="4868036" y="4979923"/>
            <a:ext cx="205422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Arial"/>
                <a:cs typeface="Arial"/>
              </a:rPr>
              <a:t>Testbench</a:t>
            </a:r>
            <a:r>
              <a:rPr sz="1600" dirty="0">
                <a:solidFill>
                  <a:srgbClr val="FF0000"/>
                </a:solidFill>
                <a:latin typeface="Arial"/>
                <a:cs typeface="Arial"/>
              </a:rPr>
              <a:t> </a:t>
            </a:r>
            <a:r>
              <a:rPr sz="1600" spc="-25" dirty="0">
                <a:solidFill>
                  <a:srgbClr val="FF0000"/>
                </a:solidFill>
                <a:latin typeface="MS PGothic"/>
                <a:cs typeface="MS PGothic"/>
              </a:rPr>
              <a:t>囊</a:t>
            </a:r>
            <a:r>
              <a:rPr sz="1600" dirty="0">
                <a:solidFill>
                  <a:srgbClr val="FF0000"/>
                </a:solidFill>
                <a:latin typeface="MS PGothic"/>
                <a:cs typeface="MS PGothic"/>
              </a:rPr>
              <a:t>括</a:t>
            </a:r>
            <a:r>
              <a:rPr sz="1600" spc="-40" dirty="0">
                <a:solidFill>
                  <a:srgbClr val="FF0000"/>
                </a:solidFill>
                <a:latin typeface="MS PGothic"/>
                <a:cs typeface="MS PGothic"/>
              </a:rPr>
              <a:t> </a:t>
            </a:r>
            <a:r>
              <a:rPr sz="1600" spc="-30" dirty="0">
                <a:solidFill>
                  <a:srgbClr val="FF0000"/>
                </a:solidFill>
                <a:latin typeface="Arial"/>
                <a:cs typeface="Arial"/>
              </a:rPr>
              <a:t>RTL</a:t>
            </a:r>
            <a:r>
              <a:rPr sz="1600" spc="-50" dirty="0">
                <a:solidFill>
                  <a:srgbClr val="FF0000"/>
                </a:solidFill>
                <a:latin typeface="MS PGothic"/>
                <a:cs typeface="MS PGothic"/>
              </a:rPr>
              <a:t>檔</a:t>
            </a:r>
            <a:endParaRPr sz="1600">
              <a:latin typeface="MS PGothic"/>
              <a:cs typeface="MS PGothic"/>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D255A-5A25-2374-F91D-A86BB0A581EC}"/>
              </a:ext>
            </a:extLst>
          </p:cNvPr>
          <p:cNvSpPr>
            <a:spLocks noGrp="1"/>
          </p:cNvSpPr>
          <p:nvPr>
            <p:ph type="title"/>
          </p:nvPr>
        </p:nvSpPr>
        <p:spPr/>
        <p:txBody>
          <a:bodyPr/>
          <a:lstStyle/>
          <a:p>
            <a:r>
              <a:rPr lang="en-US" altLang="zh-TW">
                <a:latin typeface="+mn-lt"/>
              </a:rPr>
              <a:t>Lab10 – Simulation result</a:t>
            </a:r>
            <a:endParaRPr lang="zh-TW" altLang="en-US" dirty="0">
              <a:latin typeface="+mn-lt"/>
            </a:endParaRPr>
          </a:p>
        </p:txBody>
      </p:sp>
      <p:sp>
        <p:nvSpPr>
          <p:cNvPr id="3" name="內容版面配置區 2">
            <a:extLst>
              <a:ext uri="{FF2B5EF4-FFF2-40B4-BE49-F238E27FC236}">
                <a16:creationId xmlns:a16="http://schemas.microsoft.com/office/drawing/2014/main" id="{123A514B-86D9-30BF-35AF-1C6B04793108}"/>
              </a:ext>
            </a:extLst>
          </p:cNvPr>
          <p:cNvSpPr>
            <a:spLocks noGrp="1"/>
          </p:cNvSpPr>
          <p:nvPr>
            <p:ph idx="1"/>
          </p:nvPr>
        </p:nvSpPr>
        <p:spPr/>
        <p:txBody>
          <a:bodyPr/>
          <a:lstStyle/>
          <a:p>
            <a:r>
              <a:rPr lang="en-US" altLang="zh-TW">
                <a:latin typeface="+mn-lt"/>
              </a:rPr>
              <a:t>Before your simulation, you need to modify the simulation setting as below:</a:t>
            </a:r>
            <a:endParaRPr lang="zh-TW" altLang="en-US" dirty="0"/>
          </a:p>
        </p:txBody>
      </p:sp>
      <p:pic>
        <p:nvPicPr>
          <p:cNvPr id="6" name="Picture 2">
            <a:extLst>
              <a:ext uri="{FF2B5EF4-FFF2-40B4-BE49-F238E27FC236}">
                <a16:creationId xmlns:a16="http://schemas.microsoft.com/office/drawing/2014/main" id="{BEB65C3C-BB2B-42E7-AC17-D54E64ACF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62" y="2209800"/>
            <a:ext cx="46652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2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0200" y="1649984"/>
            <a:ext cx="8498840" cy="1859483"/>
          </a:xfrm>
          <a:prstGeom prst="rect">
            <a:avLst/>
          </a:prstGeom>
        </p:spPr>
        <p:txBody>
          <a:bodyPr vert="horz" wrap="square" lIns="0" tIns="12700" rIns="0" bIns="0" rtlCol="0">
            <a:spAutoFit/>
          </a:bodyPr>
          <a:lstStyle/>
          <a:p>
            <a:pPr marL="469900" marR="5080" indent="-457834">
              <a:lnSpc>
                <a:spcPct val="100000"/>
              </a:lnSpc>
              <a:spcBef>
                <a:spcPts val="100"/>
              </a:spcBef>
              <a:buClr>
                <a:srgbClr val="006FC0"/>
              </a:buClr>
              <a:buFont typeface="Wingdings"/>
              <a:buChar char=""/>
              <a:tabLst>
                <a:tab pos="469900" algn="l"/>
                <a:tab pos="470534" algn="l"/>
              </a:tabLst>
            </a:pPr>
            <a:r>
              <a:rPr lang="en-US" sz="2400" spc="-30" dirty="0">
                <a:latin typeface="Times New Roman"/>
                <a:cs typeface="Times New Roman"/>
              </a:rPr>
              <a:t>TUL PYNQ™-ZU board, based on Xilinx Zynq </a:t>
            </a:r>
            <a:r>
              <a:rPr lang="en-US" sz="2400" spc="-30" dirty="0" err="1">
                <a:latin typeface="Times New Roman"/>
                <a:cs typeface="Times New Roman"/>
              </a:rPr>
              <a:t>UltraScale</a:t>
            </a:r>
            <a:r>
              <a:rPr lang="en-US" sz="2400" spc="-30" dirty="0">
                <a:latin typeface="Times New Roman"/>
                <a:cs typeface="Times New Roman"/>
              </a:rPr>
              <a:t>+ </a:t>
            </a:r>
            <a:r>
              <a:rPr lang="en-US" sz="2400" spc="-30" dirty="0" err="1">
                <a:latin typeface="Times New Roman"/>
                <a:cs typeface="Times New Roman"/>
              </a:rPr>
              <a:t>MPSoC</a:t>
            </a:r>
            <a:r>
              <a:rPr lang="en-US" sz="2400" spc="-30" dirty="0">
                <a:latin typeface="Times New Roman"/>
                <a:cs typeface="Times New Roman"/>
              </a:rPr>
              <a:t>, is designed for the Xilinx University Program to support the Xilinx PYNQ (Python Productivity for Zynq) open source framework (please refer to the PYNQ project webpage at www.pynq.io) and embedded systems development.</a:t>
            </a:r>
            <a:endParaRPr sz="2400" dirty="0">
              <a:latin typeface="標楷體"/>
              <a:cs typeface="標楷體"/>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a:t>
            </a:fld>
            <a:endParaRPr spc="-25" dirty="0"/>
          </a:p>
        </p:txBody>
      </p:sp>
      <p:sp>
        <p:nvSpPr>
          <p:cNvPr id="9" name="標題 8">
            <a:extLst>
              <a:ext uri="{FF2B5EF4-FFF2-40B4-BE49-F238E27FC236}">
                <a16:creationId xmlns:a16="http://schemas.microsoft.com/office/drawing/2014/main" id="{5B9C35E6-BAC5-601E-27F3-191D8A78C033}"/>
              </a:ext>
            </a:extLst>
          </p:cNvPr>
          <p:cNvSpPr>
            <a:spLocks noGrp="1"/>
          </p:cNvSpPr>
          <p:nvPr>
            <p:ph type="title"/>
          </p:nvPr>
        </p:nvSpPr>
        <p:spPr/>
        <p:txBody>
          <a:bodyPr/>
          <a:lstStyle/>
          <a:p>
            <a:endParaRPr lang="zh-TW" altLang="en-US"/>
          </a:p>
        </p:txBody>
      </p:sp>
      <p:pic>
        <p:nvPicPr>
          <p:cNvPr id="1026" name="Picture 2">
            <a:extLst>
              <a:ext uri="{FF2B5EF4-FFF2-40B4-BE49-F238E27FC236}">
                <a16:creationId xmlns:a16="http://schemas.microsoft.com/office/drawing/2014/main" id="{C00B105D-1025-E4DE-2863-B9EFCA7251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208" y="3631362"/>
            <a:ext cx="3623362" cy="26432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77184" y="1825751"/>
            <a:ext cx="5520055" cy="4511040"/>
            <a:chOff x="3377184" y="1825751"/>
            <a:chExt cx="5520055" cy="4511040"/>
          </a:xfrm>
        </p:grpSpPr>
        <p:pic>
          <p:nvPicPr>
            <p:cNvPr id="3" name="object 3"/>
            <p:cNvPicPr/>
            <p:nvPr/>
          </p:nvPicPr>
          <p:blipFill>
            <a:blip r:embed="rId2" cstate="print"/>
            <a:stretch>
              <a:fillRect/>
            </a:stretch>
          </p:blipFill>
          <p:spPr>
            <a:xfrm>
              <a:off x="3377184" y="1825751"/>
              <a:ext cx="5519927" cy="4511040"/>
            </a:xfrm>
            <a:prstGeom prst="rect">
              <a:avLst/>
            </a:prstGeom>
          </p:spPr>
        </p:pic>
        <p:sp>
          <p:nvSpPr>
            <p:cNvPr id="4" name="object 4"/>
            <p:cNvSpPr/>
            <p:nvPr/>
          </p:nvSpPr>
          <p:spPr>
            <a:xfrm>
              <a:off x="3630930" y="4705350"/>
              <a:ext cx="721360" cy="203200"/>
            </a:xfrm>
            <a:custGeom>
              <a:avLst/>
              <a:gdLst/>
              <a:ahLst/>
              <a:cxnLst/>
              <a:rect l="l" t="t" r="r" b="b"/>
              <a:pathLst>
                <a:path w="721360" h="203200">
                  <a:moveTo>
                    <a:pt x="0" y="202692"/>
                  </a:moveTo>
                  <a:lnTo>
                    <a:pt x="720851" y="202692"/>
                  </a:lnTo>
                  <a:lnTo>
                    <a:pt x="720851" y="0"/>
                  </a:lnTo>
                  <a:lnTo>
                    <a:pt x="0" y="0"/>
                  </a:lnTo>
                  <a:lnTo>
                    <a:pt x="0" y="202692"/>
                  </a:lnTo>
                  <a:close/>
                </a:path>
              </a:pathLst>
            </a:custGeom>
            <a:ln w="28955">
              <a:solidFill>
                <a:srgbClr val="FF0000"/>
              </a:solidFill>
            </a:ln>
          </p:spPr>
          <p:txBody>
            <a:bodyPr wrap="square" lIns="0" tIns="0" rIns="0" bIns="0" rtlCol="0"/>
            <a:lstStyle/>
            <a:p>
              <a:endParaRPr/>
            </a:p>
          </p:txBody>
        </p:sp>
      </p:grpSp>
      <p:sp>
        <p:nvSpPr>
          <p:cNvPr id="5" name="object 5"/>
          <p:cNvSpPr txBox="1"/>
          <p:nvPr/>
        </p:nvSpPr>
        <p:spPr>
          <a:xfrm>
            <a:off x="330200" y="1575687"/>
            <a:ext cx="2675255" cy="1711325"/>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15" dirty="0">
                <a:latin typeface="標楷體"/>
                <a:cs typeface="標楷體"/>
              </a:rPr>
              <a:t>進行模擬</a:t>
            </a:r>
            <a:endParaRPr sz="240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“Run</a:t>
            </a:r>
            <a:r>
              <a:rPr sz="2400" spc="-20" dirty="0">
                <a:latin typeface="Times New Roman"/>
                <a:cs typeface="Times New Roman"/>
              </a:rPr>
              <a:t> </a:t>
            </a:r>
            <a:r>
              <a:rPr sz="2400" spc="-10" dirty="0">
                <a:latin typeface="Times New Roman"/>
                <a:cs typeface="Times New Roman"/>
              </a:rPr>
              <a:t>Simulation”</a:t>
            </a:r>
            <a:endParaRPr sz="2400">
              <a:latin typeface="Times New Roman"/>
              <a:cs typeface="Times New Roman"/>
            </a:endParaRPr>
          </a:p>
          <a:p>
            <a:pPr marL="469900" marR="138430" indent="-457834">
              <a:lnSpc>
                <a:spcPct val="100000"/>
              </a:lnSpc>
              <a:spcBef>
                <a:spcPts val="580"/>
              </a:spcBef>
              <a:buClr>
                <a:srgbClr val="006FC0"/>
              </a:buClr>
              <a:buFont typeface="Wingdings"/>
              <a:buChar char=""/>
              <a:tabLst>
                <a:tab pos="469900" algn="l"/>
                <a:tab pos="470534" algn="l"/>
              </a:tabLst>
            </a:pPr>
            <a:r>
              <a:rPr sz="2400" dirty="0">
                <a:latin typeface="Times New Roman"/>
                <a:cs typeface="Times New Roman"/>
              </a:rPr>
              <a:t>“Run </a:t>
            </a:r>
            <a:r>
              <a:rPr sz="2400" spc="-10" dirty="0">
                <a:latin typeface="Times New Roman"/>
                <a:cs typeface="Times New Roman"/>
              </a:rPr>
              <a:t>Behavioral Simulation”</a:t>
            </a:r>
            <a:endParaRPr sz="2400">
              <a:latin typeface="Times New Roman"/>
              <a:cs typeface="Times New Roman"/>
            </a:endParaRPr>
          </a:p>
        </p:txBody>
      </p:sp>
      <p:sp>
        <p:nvSpPr>
          <p:cNvPr id="7" name="object 7"/>
          <p:cNvSpPr txBox="1"/>
          <p:nvPr/>
        </p:nvSpPr>
        <p:spPr>
          <a:xfrm>
            <a:off x="4462017" y="4565980"/>
            <a:ext cx="836294"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MS PGothic"/>
                <a:cs typeface="MS PGothic"/>
              </a:rPr>
              <a:t>執行模</a:t>
            </a:r>
            <a:r>
              <a:rPr sz="1600" spc="-50" dirty="0">
                <a:solidFill>
                  <a:srgbClr val="FF0000"/>
                </a:solidFill>
                <a:latin typeface="MS PGothic"/>
                <a:cs typeface="MS PGothic"/>
              </a:rPr>
              <a:t>擬</a:t>
            </a:r>
            <a:endParaRPr sz="1600">
              <a:latin typeface="MS PGothic"/>
              <a:cs typeface="MS PGothic"/>
            </a:endParaRPr>
          </a:p>
        </p:txBody>
      </p:sp>
      <p:sp>
        <p:nvSpPr>
          <p:cNvPr id="8" name="object 8"/>
          <p:cNvSpPr/>
          <p:nvPr/>
        </p:nvSpPr>
        <p:spPr>
          <a:xfrm>
            <a:off x="4449317" y="4874514"/>
            <a:ext cx="1203960" cy="139065"/>
          </a:xfrm>
          <a:custGeom>
            <a:avLst/>
            <a:gdLst/>
            <a:ahLst/>
            <a:cxnLst/>
            <a:rect l="l" t="t" r="r" b="b"/>
            <a:pathLst>
              <a:path w="1203960" h="139064">
                <a:moveTo>
                  <a:pt x="0" y="138683"/>
                </a:moveTo>
                <a:lnTo>
                  <a:pt x="1203960" y="138683"/>
                </a:lnTo>
                <a:lnTo>
                  <a:pt x="1203960" y="0"/>
                </a:lnTo>
                <a:lnTo>
                  <a:pt x="0" y="0"/>
                </a:lnTo>
                <a:lnTo>
                  <a:pt x="0" y="138683"/>
                </a:lnTo>
                <a:close/>
              </a:path>
            </a:pathLst>
          </a:custGeom>
          <a:ln w="28955">
            <a:solidFill>
              <a:srgbClr val="FF0000"/>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31</a:t>
            </a:fld>
            <a:endParaRPr spc="-25" dirty="0"/>
          </a:p>
        </p:txBody>
      </p:sp>
      <p:sp>
        <p:nvSpPr>
          <p:cNvPr id="6" name="object 9"/>
          <p:cNvSpPr txBox="1"/>
          <p:nvPr/>
        </p:nvSpPr>
        <p:spPr>
          <a:xfrm>
            <a:off x="231365" y="914400"/>
            <a:ext cx="4352925" cy="825500"/>
          </a:xfrm>
          <a:prstGeom prst="rect">
            <a:avLst/>
          </a:prstGeom>
        </p:spPr>
        <p:txBody>
          <a:bodyPr vert="horz" wrap="square" lIns="0" tIns="12700" rIns="0" bIns="0" rtlCol="0">
            <a:spAutoFit/>
          </a:bodyPr>
          <a:lstStyle/>
          <a:p>
            <a:pPr marL="633095" indent="-458470">
              <a:lnSpc>
                <a:spcPts val="2865"/>
              </a:lnSpc>
              <a:spcBef>
                <a:spcPts val="100"/>
              </a:spcBef>
              <a:buClr>
                <a:srgbClr val="006FC0"/>
              </a:buClr>
              <a:buFont typeface="Wingdings"/>
              <a:buChar char=""/>
              <a:tabLst>
                <a:tab pos="633095" algn="l"/>
                <a:tab pos="633730" algn="l"/>
              </a:tabLst>
            </a:pPr>
            <a:r>
              <a:rPr sz="2400" spc="-10" dirty="0">
                <a:latin typeface="標楷體"/>
                <a:cs typeface="標楷體"/>
              </a:rPr>
              <a:t>模擬版面介紹</a:t>
            </a:r>
            <a:endParaRPr sz="2400">
              <a:latin typeface="標楷體"/>
              <a:cs typeface="標楷體"/>
            </a:endParaRPr>
          </a:p>
          <a:p>
            <a:pPr marL="12700">
              <a:lnSpc>
                <a:spcPts val="1710"/>
              </a:lnSpc>
            </a:pPr>
            <a:r>
              <a:rPr sz="1600" spc="-25" dirty="0">
                <a:solidFill>
                  <a:srgbClr val="FF0000"/>
                </a:solidFill>
                <a:latin typeface="MS PGothic"/>
                <a:cs typeface="MS PGothic"/>
              </a:rPr>
              <a:t>執行控制項</a:t>
            </a:r>
            <a:r>
              <a:rPr sz="1600" spc="-20" dirty="0">
                <a:solidFill>
                  <a:srgbClr val="FF0000"/>
                </a:solidFill>
                <a:latin typeface="Arial"/>
                <a:cs typeface="Arial"/>
              </a:rPr>
              <a:t>(</a:t>
            </a:r>
            <a:r>
              <a:rPr sz="1600" spc="-25" dirty="0">
                <a:solidFill>
                  <a:srgbClr val="FF0000"/>
                </a:solidFill>
                <a:latin typeface="MS PGothic"/>
                <a:cs typeface="MS PGothic"/>
              </a:rPr>
              <a:t>重新執行</a:t>
            </a:r>
            <a:r>
              <a:rPr sz="1600" spc="-20" dirty="0">
                <a:solidFill>
                  <a:srgbClr val="FF0000"/>
                </a:solidFill>
                <a:latin typeface="MS PGothic"/>
                <a:cs typeface="MS PGothic"/>
              </a:rPr>
              <a:t>、</a:t>
            </a:r>
            <a:r>
              <a:rPr sz="1600" spc="-25" dirty="0">
                <a:solidFill>
                  <a:srgbClr val="FF0000"/>
                </a:solidFill>
                <a:latin typeface="MS PGothic"/>
                <a:cs typeface="MS PGothic"/>
              </a:rPr>
              <a:t>執</a:t>
            </a:r>
            <a:r>
              <a:rPr sz="1600" spc="-20" dirty="0">
                <a:solidFill>
                  <a:srgbClr val="FF0000"/>
                </a:solidFill>
                <a:latin typeface="MS PGothic"/>
                <a:cs typeface="MS PGothic"/>
              </a:rPr>
              <a:t>行</a:t>
            </a:r>
            <a:r>
              <a:rPr sz="1600" spc="-25" dirty="0">
                <a:solidFill>
                  <a:srgbClr val="FF0000"/>
                </a:solidFill>
                <a:latin typeface="MS PGothic"/>
                <a:cs typeface="MS PGothic"/>
              </a:rPr>
              <a:t>、</a:t>
            </a:r>
            <a:r>
              <a:rPr sz="1600" spc="-30" dirty="0">
                <a:solidFill>
                  <a:srgbClr val="FF0000"/>
                </a:solidFill>
                <a:latin typeface="MS PGothic"/>
                <a:cs typeface="MS PGothic"/>
              </a:rPr>
              <a:t>片</a:t>
            </a:r>
            <a:r>
              <a:rPr sz="1600" spc="-20" dirty="0">
                <a:solidFill>
                  <a:srgbClr val="FF0000"/>
                </a:solidFill>
                <a:latin typeface="MS PGothic"/>
                <a:cs typeface="MS PGothic"/>
              </a:rPr>
              <a:t>段執行</a:t>
            </a:r>
            <a:r>
              <a:rPr sz="1600" spc="-50" dirty="0">
                <a:solidFill>
                  <a:srgbClr val="FF0000"/>
                </a:solidFill>
                <a:latin typeface="Arial"/>
                <a:cs typeface="Arial"/>
              </a:rPr>
              <a:t>)</a:t>
            </a:r>
            <a:endParaRPr sz="1600">
              <a:latin typeface="Arial"/>
              <a:cs typeface="Arial"/>
            </a:endParaRPr>
          </a:p>
          <a:p>
            <a:pPr marL="3528695">
              <a:lnSpc>
                <a:spcPts val="1720"/>
              </a:lnSpc>
            </a:pPr>
            <a:r>
              <a:rPr sz="1600" spc="-25" dirty="0">
                <a:solidFill>
                  <a:srgbClr val="FF0000"/>
                </a:solidFill>
                <a:latin typeface="MS PGothic"/>
                <a:cs typeface="MS PGothic"/>
              </a:rPr>
              <a:t>重新模</a:t>
            </a:r>
            <a:r>
              <a:rPr sz="1600" spc="-50" dirty="0">
                <a:solidFill>
                  <a:srgbClr val="FF0000"/>
                </a:solidFill>
                <a:latin typeface="MS PGothic"/>
                <a:cs typeface="MS PGothic"/>
              </a:rPr>
              <a:t>擬</a:t>
            </a:r>
            <a:endParaRPr sz="1600">
              <a:latin typeface="MS PGothic"/>
              <a:cs typeface="MS PGothic"/>
            </a:endParaRPr>
          </a:p>
        </p:txBody>
      </p:sp>
      <p:sp>
        <p:nvSpPr>
          <p:cNvPr id="10" name="object 3"/>
          <p:cNvSpPr txBox="1"/>
          <p:nvPr/>
        </p:nvSpPr>
        <p:spPr>
          <a:xfrm>
            <a:off x="8606048" y="6040133"/>
            <a:ext cx="218440" cy="237490"/>
          </a:xfrm>
          <a:prstGeom prst="rect">
            <a:avLst/>
          </a:prstGeom>
        </p:spPr>
        <p:txBody>
          <a:bodyPr vert="horz" wrap="square" lIns="0" tIns="13970" rIns="0" bIns="0" rtlCol="0">
            <a:spAutoFit/>
          </a:bodyPr>
          <a:lstStyle/>
          <a:p>
            <a:pPr>
              <a:lnSpc>
                <a:spcPct val="100000"/>
              </a:lnSpc>
              <a:spcBef>
                <a:spcPts val="110"/>
              </a:spcBef>
            </a:pPr>
            <a:r>
              <a:rPr sz="1400" b="1" spc="-25" dirty="0">
                <a:latin typeface="微軟正黑體"/>
                <a:cs typeface="微軟正黑體"/>
              </a:rPr>
              <a:t>P4</a:t>
            </a:r>
            <a:endParaRPr sz="1400">
              <a:latin typeface="微軟正黑體"/>
              <a:cs typeface="微軟正黑體"/>
            </a:endParaRPr>
          </a:p>
        </p:txBody>
      </p:sp>
      <p:grpSp>
        <p:nvGrpSpPr>
          <p:cNvPr id="11" name="object 4"/>
          <p:cNvGrpSpPr/>
          <p:nvPr/>
        </p:nvGrpSpPr>
        <p:grpSpPr>
          <a:xfrm>
            <a:off x="260040" y="1764481"/>
            <a:ext cx="8548370" cy="4656455"/>
            <a:chOff x="241097" y="2133598"/>
            <a:chExt cx="8548370" cy="4656455"/>
          </a:xfrm>
        </p:grpSpPr>
        <p:pic>
          <p:nvPicPr>
            <p:cNvPr id="12" name="object 5"/>
            <p:cNvPicPr/>
            <p:nvPr/>
          </p:nvPicPr>
          <p:blipFill>
            <a:blip r:embed="rId2" cstate="print"/>
            <a:stretch>
              <a:fillRect/>
            </a:stretch>
          </p:blipFill>
          <p:spPr>
            <a:xfrm>
              <a:off x="241097" y="6622440"/>
              <a:ext cx="4579441" cy="167342"/>
            </a:xfrm>
            <a:prstGeom prst="rect">
              <a:avLst/>
            </a:prstGeom>
          </p:spPr>
        </p:pic>
        <p:pic>
          <p:nvPicPr>
            <p:cNvPr id="13" name="object 6"/>
            <p:cNvPicPr/>
            <p:nvPr/>
          </p:nvPicPr>
          <p:blipFill>
            <a:blip r:embed="rId3" cstate="print"/>
            <a:stretch>
              <a:fillRect/>
            </a:stretch>
          </p:blipFill>
          <p:spPr>
            <a:xfrm>
              <a:off x="426719" y="2133598"/>
              <a:ext cx="8362188" cy="4634481"/>
            </a:xfrm>
            <a:prstGeom prst="rect">
              <a:avLst/>
            </a:prstGeom>
          </p:spPr>
        </p:pic>
        <p:sp>
          <p:nvSpPr>
            <p:cNvPr id="14" name="object 7"/>
            <p:cNvSpPr/>
            <p:nvPr/>
          </p:nvSpPr>
          <p:spPr>
            <a:xfrm>
              <a:off x="1837181" y="2269997"/>
              <a:ext cx="1800225" cy="172720"/>
            </a:xfrm>
            <a:custGeom>
              <a:avLst/>
              <a:gdLst/>
              <a:ahLst/>
              <a:cxnLst/>
              <a:rect l="l" t="t" r="r" b="b"/>
              <a:pathLst>
                <a:path w="1800225" h="172719">
                  <a:moveTo>
                    <a:pt x="0" y="172212"/>
                  </a:moveTo>
                  <a:lnTo>
                    <a:pt x="1295400" y="172212"/>
                  </a:lnTo>
                  <a:lnTo>
                    <a:pt x="1295400" y="7620"/>
                  </a:lnTo>
                  <a:lnTo>
                    <a:pt x="0" y="7620"/>
                  </a:lnTo>
                  <a:lnTo>
                    <a:pt x="0" y="172212"/>
                  </a:lnTo>
                  <a:close/>
                </a:path>
                <a:path w="1800225" h="172719">
                  <a:moveTo>
                    <a:pt x="1655064" y="164591"/>
                  </a:moveTo>
                  <a:lnTo>
                    <a:pt x="1799844" y="164591"/>
                  </a:lnTo>
                  <a:lnTo>
                    <a:pt x="1799844" y="0"/>
                  </a:lnTo>
                  <a:lnTo>
                    <a:pt x="1655064" y="0"/>
                  </a:lnTo>
                  <a:lnTo>
                    <a:pt x="1655064" y="164591"/>
                  </a:lnTo>
                  <a:close/>
                </a:path>
              </a:pathLst>
            </a:custGeom>
            <a:ln w="28956">
              <a:solidFill>
                <a:srgbClr val="FF0000"/>
              </a:solidFill>
            </a:ln>
          </p:spPr>
          <p:txBody>
            <a:bodyPr wrap="square" lIns="0" tIns="0" rIns="0" bIns="0" rtlCol="0"/>
            <a:lstStyle/>
            <a:p>
              <a:endParaRPr/>
            </a:p>
          </p:txBody>
        </p:sp>
      </p:grpSp>
      <p:sp>
        <p:nvSpPr>
          <p:cNvPr id="15" name="object 11"/>
          <p:cNvSpPr txBox="1"/>
          <p:nvPr/>
        </p:nvSpPr>
        <p:spPr>
          <a:xfrm>
            <a:off x="2071009" y="2283405"/>
            <a:ext cx="1097280" cy="1929764"/>
          </a:xfrm>
          <a:prstGeom prst="rect">
            <a:avLst/>
          </a:prstGeom>
          <a:ln w="28955">
            <a:solidFill>
              <a:srgbClr val="FF0000"/>
            </a:solidFill>
          </a:ln>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spcBef>
                <a:spcPts val="10"/>
              </a:spcBef>
            </a:pPr>
            <a:endParaRPr sz="2100" dirty="0">
              <a:latin typeface="Times New Roman"/>
              <a:cs typeface="Times New Roman"/>
            </a:endParaRPr>
          </a:p>
          <a:p>
            <a:pPr marL="115570">
              <a:lnSpc>
                <a:spcPct val="100000"/>
              </a:lnSpc>
            </a:pPr>
            <a:r>
              <a:rPr sz="1600" spc="-25" dirty="0">
                <a:solidFill>
                  <a:srgbClr val="FF0000"/>
                </a:solidFill>
                <a:latin typeface="MS PGothic"/>
                <a:cs typeface="MS PGothic"/>
              </a:rPr>
              <a:t>信號狀</a:t>
            </a:r>
            <a:r>
              <a:rPr sz="1600" spc="-50" dirty="0">
                <a:solidFill>
                  <a:srgbClr val="FF0000"/>
                </a:solidFill>
                <a:latin typeface="MS PGothic"/>
                <a:cs typeface="MS PGothic"/>
              </a:rPr>
              <a:t>態</a:t>
            </a:r>
            <a:endParaRPr sz="1600" dirty="0">
              <a:latin typeface="MS PGothic"/>
              <a:cs typeface="MS PGothic"/>
            </a:endParaRPr>
          </a:p>
        </p:txBody>
      </p:sp>
      <p:sp>
        <p:nvSpPr>
          <p:cNvPr id="16" name="object 12"/>
          <p:cNvSpPr txBox="1"/>
          <p:nvPr/>
        </p:nvSpPr>
        <p:spPr>
          <a:xfrm>
            <a:off x="728365" y="2257497"/>
            <a:ext cx="1271270" cy="1929764"/>
          </a:xfrm>
          <a:prstGeom prst="rect">
            <a:avLst/>
          </a:prstGeom>
          <a:ln w="28955">
            <a:solidFill>
              <a:srgbClr val="FF0000"/>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35"/>
              </a:spcBef>
            </a:pPr>
            <a:endParaRPr sz="1650">
              <a:latin typeface="Times New Roman"/>
              <a:cs typeface="Times New Roman"/>
            </a:endParaRPr>
          </a:p>
          <a:p>
            <a:pPr marL="140970">
              <a:lnSpc>
                <a:spcPct val="100000"/>
              </a:lnSpc>
            </a:pPr>
            <a:r>
              <a:rPr sz="1600" spc="-25" dirty="0">
                <a:solidFill>
                  <a:srgbClr val="FF0000"/>
                </a:solidFill>
                <a:latin typeface="MS PGothic"/>
                <a:cs typeface="MS PGothic"/>
              </a:rPr>
              <a:t>信號來</a:t>
            </a:r>
            <a:r>
              <a:rPr sz="1600" spc="-50" dirty="0">
                <a:solidFill>
                  <a:srgbClr val="FF0000"/>
                </a:solidFill>
                <a:latin typeface="MS PGothic"/>
                <a:cs typeface="MS PGothic"/>
              </a:rPr>
              <a:t>源</a:t>
            </a:r>
            <a:endParaRPr sz="1600">
              <a:latin typeface="MS PGothic"/>
              <a:cs typeface="MS PGothic"/>
            </a:endParaRPr>
          </a:p>
        </p:txBody>
      </p:sp>
      <p:sp>
        <p:nvSpPr>
          <p:cNvPr id="17" name="object 13"/>
          <p:cNvSpPr/>
          <p:nvPr/>
        </p:nvSpPr>
        <p:spPr>
          <a:xfrm>
            <a:off x="3584340" y="2457140"/>
            <a:ext cx="576580" cy="165100"/>
          </a:xfrm>
          <a:custGeom>
            <a:avLst/>
            <a:gdLst/>
            <a:ahLst/>
            <a:cxnLst/>
            <a:rect l="l" t="t" r="r" b="b"/>
            <a:pathLst>
              <a:path w="576579" h="165100">
                <a:moveTo>
                  <a:pt x="0" y="164591"/>
                </a:moveTo>
                <a:lnTo>
                  <a:pt x="576072" y="164591"/>
                </a:lnTo>
                <a:lnTo>
                  <a:pt x="576072" y="0"/>
                </a:lnTo>
                <a:lnTo>
                  <a:pt x="0" y="0"/>
                </a:lnTo>
                <a:lnTo>
                  <a:pt x="0" y="164591"/>
                </a:lnTo>
                <a:close/>
              </a:path>
            </a:pathLst>
          </a:custGeom>
          <a:ln w="28956">
            <a:solidFill>
              <a:srgbClr val="FF0000"/>
            </a:solidFill>
          </a:ln>
        </p:spPr>
        <p:txBody>
          <a:bodyPr wrap="square" lIns="0" tIns="0" rIns="0" bIns="0" rtlCol="0"/>
          <a:lstStyle/>
          <a:p>
            <a:endParaRPr/>
          </a:p>
        </p:txBody>
      </p:sp>
      <p:sp>
        <p:nvSpPr>
          <p:cNvPr id="18" name="object 14"/>
          <p:cNvSpPr txBox="1"/>
          <p:nvPr/>
        </p:nvSpPr>
        <p:spPr>
          <a:xfrm>
            <a:off x="3590056" y="2647006"/>
            <a:ext cx="10388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縮放波形</a:t>
            </a:r>
            <a:r>
              <a:rPr sz="1600" spc="-50" dirty="0">
                <a:solidFill>
                  <a:srgbClr val="FF0000"/>
                </a:solidFill>
                <a:latin typeface="MS PGothic"/>
                <a:cs typeface="MS PGothic"/>
              </a:rPr>
              <a:t>圖</a:t>
            </a:r>
            <a:endParaRPr sz="1600">
              <a:latin typeface="MS PGothic"/>
              <a:cs typeface="MS PGothic"/>
            </a:endParaRPr>
          </a:p>
        </p:txBody>
      </p:sp>
      <p:sp>
        <p:nvSpPr>
          <p:cNvPr id="19" name="object 15"/>
          <p:cNvSpPr txBox="1"/>
          <p:nvPr/>
        </p:nvSpPr>
        <p:spPr>
          <a:xfrm>
            <a:off x="8811280" y="6027433"/>
            <a:ext cx="132080" cy="262890"/>
          </a:xfrm>
          <a:prstGeom prst="rect">
            <a:avLst/>
          </a:prstGeom>
        </p:spPr>
        <p:txBody>
          <a:bodyPr vert="horz" wrap="square" lIns="0" tIns="26670" rIns="0" bIns="0" rtlCol="0">
            <a:spAutoFit/>
          </a:bodyPr>
          <a:lstStyle/>
          <a:p>
            <a:pPr marL="12700">
              <a:lnSpc>
                <a:spcPct val="100000"/>
              </a:lnSpc>
              <a:spcBef>
                <a:spcPts val="210"/>
              </a:spcBef>
            </a:pPr>
            <a:r>
              <a:rPr sz="1400" b="1" dirty="0">
                <a:latin typeface="微軟正黑體"/>
                <a:cs typeface="微軟正黑體"/>
              </a:rPr>
              <a:t>3</a:t>
            </a:r>
            <a:endParaRPr sz="1400">
              <a:latin typeface="微軟正黑體"/>
              <a:cs typeface="微軟正黑體"/>
            </a:endParaRPr>
          </a:p>
        </p:txBody>
      </p:sp>
    </p:spTree>
    <p:extLst>
      <p:ext uri="{BB962C8B-B14F-4D97-AF65-F5344CB8AC3E}">
        <p14:creationId xmlns:p14="http://schemas.microsoft.com/office/powerpoint/2010/main" val="77623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575687"/>
            <a:ext cx="4260850" cy="906144"/>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5" dirty="0">
                <a:latin typeface="標楷體"/>
                <a:cs typeface="標楷體"/>
              </a:rPr>
              <a:t>沒問題，關閉</a:t>
            </a:r>
            <a:r>
              <a:rPr sz="2400" spc="-10" dirty="0">
                <a:latin typeface="Times New Roman"/>
                <a:cs typeface="Times New Roman"/>
              </a:rPr>
              <a:t>Simulation</a:t>
            </a:r>
            <a:r>
              <a:rPr sz="2400" spc="-25" dirty="0">
                <a:latin typeface="標楷體"/>
                <a:cs typeface="標楷體"/>
              </a:rPr>
              <a:t>視窗</a:t>
            </a:r>
            <a:endParaRPr sz="240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spc="-20" dirty="0">
                <a:latin typeface="Times New Roman"/>
                <a:cs typeface="Times New Roman"/>
              </a:rPr>
              <a:t>“OK”</a:t>
            </a:r>
            <a:endParaRPr sz="2400">
              <a:latin typeface="Times New Roman"/>
              <a:cs typeface="Times New Roman"/>
            </a:endParaRPr>
          </a:p>
        </p:txBody>
      </p:sp>
      <p:grpSp>
        <p:nvGrpSpPr>
          <p:cNvPr id="4" name="object 4"/>
          <p:cNvGrpSpPr/>
          <p:nvPr/>
        </p:nvGrpSpPr>
        <p:grpSpPr>
          <a:xfrm>
            <a:off x="1475232" y="3064829"/>
            <a:ext cx="3347085" cy="2489200"/>
            <a:chOff x="1475232" y="3064829"/>
            <a:chExt cx="3347085" cy="2489200"/>
          </a:xfrm>
        </p:grpSpPr>
        <p:pic>
          <p:nvPicPr>
            <p:cNvPr id="5" name="object 5"/>
            <p:cNvPicPr/>
            <p:nvPr/>
          </p:nvPicPr>
          <p:blipFill>
            <a:blip r:embed="rId2" cstate="print"/>
            <a:stretch>
              <a:fillRect/>
            </a:stretch>
          </p:blipFill>
          <p:spPr>
            <a:xfrm>
              <a:off x="1475232" y="3064829"/>
              <a:ext cx="3235451" cy="2488626"/>
            </a:xfrm>
            <a:prstGeom prst="rect">
              <a:avLst/>
            </a:prstGeom>
          </p:spPr>
        </p:pic>
        <p:sp>
          <p:nvSpPr>
            <p:cNvPr id="6" name="object 6"/>
            <p:cNvSpPr/>
            <p:nvPr/>
          </p:nvSpPr>
          <p:spPr>
            <a:xfrm>
              <a:off x="4469130" y="3490722"/>
              <a:ext cx="338455" cy="373380"/>
            </a:xfrm>
            <a:custGeom>
              <a:avLst/>
              <a:gdLst/>
              <a:ahLst/>
              <a:cxnLst/>
              <a:rect l="l" t="t" r="r" b="b"/>
              <a:pathLst>
                <a:path w="338454" h="373379">
                  <a:moveTo>
                    <a:pt x="0" y="373379"/>
                  </a:moveTo>
                  <a:lnTo>
                    <a:pt x="338327" y="373379"/>
                  </a:lnTo>
                  <a:lnTo>
                    <a:pt x="338327" y="0"/>
                  </a:lnTo>
                  <a:lnTo>
                    <a:pt x="0" y="0"/>
                  </a:lnTo>
                  <a:lnTo>
                    <a:pt x="0" y="373379"/>
                  </a:lnTo>
                  <a:close/>
                </a:path>
              </a:pathLst>
            </a:custGeom>
            <a:ln w="28956">
              <a:solidFill>
                <a:srgbClr val="FF0000"/>
              </a:solidFill>
            </a:ln>
          </p:spPr>
          <p:txBody>
            <a:bodyPr wrap="square" lIns="0" tIns="0" rIns="0" bIns="0" rtlCol="0"/>
            <a:lstStyle/>
            <a:p>
              <a:endParaRPr/>
            </a:p>
          </p:txBody>
        </p:sp>
      </p:grpSp>
      <p:sp>
        <p:nvSpPr>
          <p:cNvPr id="7" name="object 7"/>
          <p:cNvSpPr txBox="1"/>
          <p:nvPr/>
        </p:nvSpPr>
        <p:spPr>
          <a:xfrm>
            <a:off x="3534283" y="3513835"/>
            <a:ext cx="836294"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關閉視</a:t>
            </a:r>
            <a:r>
              <a:rPr sz="1600" spc="-50" dirty="0">
                <a:solidFill>
                  <a:srgbClr val="FF0000"/>
                </a:solidFill>
                <a:latin typeface="MS PGothic"/>
                <a:cs typeface="MS PGothic"/>
              </a:rPr>
              <a:t>窗</a:t>
            </a:r>
            <a:endParaRPr sz="1600">
              <a:latin typeface="MS PGothic"/>
              <a:cs typeface="MS PGothic"/>
            </a:endParaRPr>
          </a:p>
        </p:txBody>
      </p:sp>
      <p:grpSp>
        <p:nvGrpSpPr>
          <p:cNvPr id="8" name="object 8"/>
          <p:cNvGrpSpPr/>
          <p:nvPr/>
        </p:nvGrpSpPr>
        <p:grpSpPr>
          <a:xfrm>
            <a:off x="5177028" y="3212592"/>
            <a:ext cx="3025140" cy="2228215"/>
            <a:chOff x="5177028" y="3212592"/>
            <a:chExt cx="3025140" cy="2228215"/>
          </a:xfrm>
        </p:grpSpPr>
        <p:pic>
          <p:nvPicPr>
            <p:cNvPr id="9" name="object 9"/>
            <p:cNvPicPr/>
            <p:nvPr/>
          </p:nvPicPr>
          <p:blipFill>
            <a:blip r:embed="rId3" cstate="print"/>
            <a:stretch>
              <a:fillRect/>
            </a:stretch>
          </p:blipFill>
          <p:spPr>
            <a:xfrm>
              <a:off x="5177028" y="3212592"/>
              <a:ext cx="3025139" cy="2228087"/>
            </a:xfrm>
            <a:prstGeom prst="rect">
              <a:avLst/>
            </a:prstGeom>
          </p:spPr>
        </p:pic>
        <p:sp>
          <p:nvSpPr>
            <p:cNvPr id="10" name="object 10"/>
            <p:cNvSpPr/>
            <p:nvPr/>
          </p:nvSpPr>
          <p:spPr>
            <a:xfrm>
              <a:off x="5855970" y="4792218"/>
              <a:ext cx="937260" cy="413384"/>
            </a:xfrm>
            <a:custGeom>
              <a:avLst/>
              <a:gdLst/>
              <a:ahLst/>
              <a:cxnLst/>
              <a:rect l="l" t="t" r="r" b="b"/>
              <a:pathLst>
                <a:path w="937259" h="413385">
                  <a:moveTo>
                    <a:pt x="0" y="413003"/>
                  </a:moveTo>
                  <a:lnTo>
                    <a:pt x="937259" y="413003"/>
                  </a:lnTo>
                  <a:lnTo>
                    <a:pt x="937259" y="0"/>
                  </a:lnTo>
                  <a:lnTo>
                    <a:pt x="0" y="0"/>
                  </a:lnTo>
                  <a:lnTo>
                    <a:pt x="0" y="413003"/>
                  </a:lnTo>
                  <a:close/>
                </a:path>
              </a:pathLst>
            </a:custGeom>
            <a:ln w="28956">
              <a:solidFill>
                <a:srgbClr val="FF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32</a:t>
            </a:fld>
            <a:endParaRPr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6427" y="3413759"/>
            <a:ext cx="3548379" cy="1762125"/>
            <a:chOff x="376427" y="3413759"/>
            <a:chExt cx="3548379" cy="1762125"/>
          </a:xfrm>
        </p:grpSpPr>
        <p:pic>
          <p:nvPicPr>
            <p:cNvPr id="3" name="object 3"/>
            <p:cNvPicPr/>
            <p:nvPr/>
          </p:nvPicPr>
          <p:blipFill>
            <a:blip r:embed="rId2" cstate="print"/>
            <a:stretch>
              <a:fillRect/>
            </a:stretch>
          </p:blipFill>
          <p:spPr>
            <a:xfrm>
              <a:off x="376427" y="3413759"/>
              <a:ext cx="3547872" cy="1761744"/>
            </a:xfrm>
            <a:prstGeom prst="rect">
              <a:avLst/>
            </a:prstGeom>
          </p:spPr>
        </p:pic>
        <p:sp>
          <p:nvSpPr>
            <p:cNvPr id="4" name="object 4"/>
            <p:cNvSpPr/>
            <p:nvPr/>
          </p:nvSpPr>
          <p:spPr>
            <a:xfrm>
              <a:off x="459485" y="4109465"/>
              <a:ext cx="1233170" cy="372110"/>
            </a:xfrm>
            <a:custGeom>
              <a:avLst/>
              <a:gdLst/>
              <a:ahLst/>
              <a:cxnLst/>
              <a:rect l="l" t="t" r="r" b="b"/>
              <a:pathLst>
                <a:path w="1233170" h="372110">
                  <a:moveTo>
                    <a:pt x="0" y="371855"/>
                  </a:moveTo>
                  <a:lnTo>
                    <a:pt x="1232915" y="371855"/>
                  </a:lnTo>
                  <a:lnTo>
                    <a:pt x="1232915" y="0"/>
                  </a:lnTo>
                  <a:lnTo>
                    <a:pt x="0" y="0"/>
                  </a:lnTo>
                  <a:lnTo>
                    <a:pt x="0" y="371855"/>
                  </a:lnTo>
                  <a:close/>
                </a:path>
              </a:pathLst>
            </a:custGeom>
            <a:ln w="28956">
              <a:solidFill>
                <a:srgbClr val="FF0000"/>
              </a:solidFill>
            </a:ln>
          </p:spPr>
          <p:txBody>
            <a:bodyPr wrap="square" lIns="0" tIns="0" rIns="0" bIns="0" rtlCol="0"/>
            <a:lstStyle/>
            <a:p>
              <a:endParaRPr/>
            </a:p>
          </p:txBody>
        </p:sp>
      </p:grpSp>
      <p:sp>
        <p:nvSpPr>
          <p:cNvPr id="5" name="object 5"/>
          <p:cNvSpPr txBox="1"/>
          <p:nvPr/>
        </p:nvSpPr>
        <p:spPr>
          <a:xfrm>
            <a:off x="330200" y="1575687"/>
            <a:ext cx="2506980" cy="1345565"/>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15" dirty="0">
                <a:latin typeface="標楷體"/>
                <a:cs typeface="標楷體"/>
              </a:rPr>
              <a:t>執行合成</a:t>
            </a:r>
            <a:endParaRPr sz="240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“Run</a:t>
            </a:r>
            <a:r>
              <a:rPr sz="2400" spc="-10" dirty="0">
                <a:latin typeface="Times New Roman"/>
                <a:cs typeface="Times New Roman"/>
              </a:rPr>
              <a:t> Synthesis”</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Times New Roman"/>
                <a:cs typeface="Times New Roman"/>
              </a:rPr>
              <a:t>“OK”</a:t>
            </a:r>
            <a:endParaRPr sz="2400">
              <a:latin typeface="Times New Roman"/>
              <a:cs typeface="Times New Roman"/>
            </a:endParaRPr>
          </a:p>
        </p:txBody>
      </p:sp>
      <p:sp>
        <p:nvSpPr>
          <p:cNvPr id="7" name="object 7"/>
          <p:cNvSpPr txBox="1"/>
          <p:nvPr/>
        </p:nvSpPr>
        <p:spPr>
          <a:xfrm>
            <a:off x="1751457" y="4145356"/>
            <a:ext cx="836294"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MS PGothic"/>
                <a:cs typeface="MS PGothic"/>
              </a:rPr>
              <a:t>執行合</a:t>
            </a:r>
            <a:r>
              <a:rPr sz="1600" spc="-50" dirty="0">
                <a:solidFill>
                  <a:srgbClr val="FF0000"/>
                </a:solidFill>
                <a:latin typeface="MS PGothic"/>
                <a:cs typeface="MS PGothic"/>
              </a:rPr>
              <a:t>成</a:t>
            </a:r>
            <a:endParaRPr sz="1600">
              <a:latin typeface="MS PGothic"/>
              <a:cs typeface="MS PGothic"/>
            </a:endParaRPr>
          </a:p>
        </p:txBody>
      </p:sp>
      <p:grpSp>
        <p:nvGrpSpPr>
          <p:cNvPr id="8" name="object 8"/>
          <p:cNvGrpSpPr/>
          <p:nvPr/>
        </p:nvGrpSpPr>
        <p:grpSpPr>
          <a:xfrm>
            <a:off x="4328159" y="1624583"/>
            <a:ext cx="4636135" cy="3659504"/>
            <a:chOff x="4328159" y="1624583"/>
            <a:chExt cx="4636135" cy="3659504"/>
          </a:xfrm>
        </p:grpSpPr>
        <p:pic>
          <p:nvPicPr>
            <p:cNvPr id="9" name="object 9"/>
            <p:cNvPicPr/>
            <p:nvPr/>
          </p:nvPicPr>
          <p:blipFill>
            <a:blip r:embed="rId3" cstate="print"/>
            <a:stretch>
              <a:fillRect/>
            </a:stretch>
          </p:blipFill>
          <p:spPr>
            <a:xfrm>
              <a:off x="4328159" y="1624583"/>
              <a:ext cx="4636008" cy="3659124"/>
            </a:xfrm>
            <a:prstGeom prst="rect">
              <a:avLst/>
            </a:prstGeom>
          </p:spPr>
        </p:pic>
        <p:sp>
          <p:nvSpPr>
            <p:cNvPr id="10" name="object 10"/>
            <p:cNvSpPr/>
            <p:nvPr/>
          </p:nvSpPr>
          <p:spPr>
            <a:xfrm>
              <a:off x="4716017" y="3358133"/>
              <a:ext cx="3682365" cy="372110"/>
            </a:xfrm>
            <a:custGeom>
              <a:avLst/>
              <a:gdLst/>
              <a:ahLst/>
              <a:cxnLst/>
              <a:rect l="l" t="t" r="r" b="b"/>
              <a:pathLst>
                <a:path w="3682365" h="372110">
                  <a:moveTo>
                    <a:pt x="0" y="371856"/>
                  </a:moveTo>
                  <a:lnTo>
                    <a:pt x="3681984" y="371856"/>
                  </a:lnTo>
                  <a:lnTo>
                    <a:pt x="3681984" y="0"/>
                  </a:lnTo>
                  <a:lnTo>
                    <a:pt x="0" y="0"/>
                  </a:lnTo>
                  <a:lnTo>
                    <a:pt x="0" y="371856"/>
                  </a:lnTo>
                  <a:close/>
                </a:path>
              </a:pathLst>
            </a:custGeom>
            <a:ln w="28956">
              <a:solidFill>
                <a:srgbClr val="FF0000"/>
              </a:solidFill>
            </a:ln>
          </p:spPr>
          <p:txBody>
            <a:bodyPr wrap="square" lIns="0" tIns="0" rIns="0" bIns="0" rtlCol="0"/>
            <a:lstStyle/>
            <a:p>
              <a:endParaRPr/>
            </a:p>
          </p:txBody>
        </p:sp>
      </p:grpSp>
      <p:sp>
        <p:nvSpPr>
          <p:cNvPr id="11" name="object 11"/>
          <p:cNvSpPr txBox="1"/>
          <p:nvPr/>
        </p:nvSpPr>
        <p:spPr>
          <a:xfrm>
            <a:off x="5803772" y="3052952"/>
            <a:ext cx="241236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選擇執行緒</a:t>
            </a:r>
            <a:r>
              <a:rPr sz="1600" spc="-10" dirty="0">
                <a:solidFill>
                  <a:srgbClr val="FF0000"/>
                </a:solidFill>
                <a:latin typeface="Arial"/>
                <a:cs typeface="Arial"/>
              </a:rPr>
              <a:t>(CPU)</a:t>
            </a:r>
            <a:r>
              <a:rPr sz="1600" spc="-25" dirty="0">
                <a:solidFill>
                  <a:srgbClr val="FF0000"/>
                </a:solidFill>
                <a:latin typeface="MS PGothic"/>
                <a:cs typeface="MS PGothic"/>
              </a:rPr>
              <a:t>運行數</a:t>
            </a:r>
            <a:r>
              <a:rPr sz="1600" spc="-50" dirty="0">
                <a:solidFill>
                  <a:srgbClr val="FF0000"/>
                </a:solidFill>
                <a:latin typeface="MS PGothic"/>
                <a:cs typeface="MS PGothic"/>
              </a:rPr>
              <a:t>量</a:t>
            </a:r>
            <a:endParaRPr sz="1600">
              <a:latin typeface="MS PGothic"/>
              <a:cs typeface="MS PGothic"/>
            </a:endParaRPr>
          </a:p>
        </p:txBody>
      </p:sp>
      <p:sp>
        <p:nvSpPr>
          <p:cNvPr id="12" name="object 12"/>
          <p:cNvSpPr/>
          <p:nvPr/>
        </p:nvSpPr>
        <p:spPr>
          <a:xfrm>
            <a:off x="6948678" y="4711446"/>
            <a:ext cx="792480" cy="329565"/>
          </a:xfrm>
          <a:custGeom>
            <a:avLst/>
            <a:gdLst/>
            <a:ahLst/>
            <a:cxnLst/>
            <a:rect l="l" t="t" r="r" b="b"/>
            <a:pathLst>
              <a:path w="792479" h="329564">
                <a:moveTo>
                  <a:pt x="0" y="329183"/>
                </a:moveTo>
                <a:lnTo>
                  <a:pt x="792479" y="329183"/>
                </a:lnTo>
                <a:lnTo>
                  <a:pt x="792479" y="0"/>
                </a:lnTo>
                <a:lnTo>
                  <a:pt x="0" y="0"/>
                </a:lnTo>
                <a:lnTo>
                  <a:pt x="0" y="329183"/>
                </a:lnTo>
                <a:close/>
              </a:path>
            </a:pathLst>
          </a:custGeom>
          <a:ln w="28956">
            <a:solidFill>
              <a:srgbClr val="FF0000"/>
            </a:solidFill>
          </a:ln>
        </p:spPr>
        <p:txBody>
          <a:bodyPr wrap="square" lIns="0" tIns="0" rIns="0" bIns="0" rtlCol="0"/>
          <a:lstStyle/>
          <a:p>
            <a:endParaRPr/>
          </a:p>
        </p:txBody>
      </p:sp>
      <p:grpSp>
        <p:nvGrpSpPr>
          <p:cNvPr id="13" name="object 13"/>
          <p:cNvGrpSpPr/>
          <p:nvPr/>
        </p:nvGrpSpPr>
        <p:grpSpPr>
          <a:xfrm>
            <a:off x="4428744" y="5360735"/>
            <a:ext cx="2318385" cy="1189990"/>
            <a:chOff x="4428744" y="5360735"/>
            <a:chExt cx="2318385" cy="1189990"/>
          </a:xfrm>
        </p:grpSpPr>
        <p:pic>
          <p:nvPicPr>
            <p:cNvPr id="14" name="object 14"/>
            <p:cNvPicPr/>
            <p:nvPr/>
          </p:nvPicPr>
          <p:blipFill>
            <a:blip r:embed="rId4" cstate="print"/>
            <a:stretch>
              <a:fillRect/>
            </a:stretch>
          </p:blipFill>
          <p:spPr>
            <a:xfrm>
              <a:off x="4428744" y="5360735"/>
              <a:ext cx="2302763" cy="1189416"/>
            </a:xfrm>
            <a:prstGeom prst="rect">
              <a:avLst/>
            </a:prstGeom>
          </p:spPr>
        </p:pic>
        <p:sp>
          <p:nvSpPr>
            <p:cNvPr id="15" name="object 15"/>
            <p:cNvSpPr/>
            <p:nvPr/>
          </p:nvSpPr>
          <p:spPr>
            <a:xfrm>
              <a:off x="5004054" y="5433822"/>
              <a:ext cx="1728470" cy="327660"/>
            </a:xfrm>
            <a:custGeom>
              <a:avLst/>
              <a:gdLst/>
              <a:ahLst/>
              <a:cxnLst/>
              <a:rect l="l" t="t" r="r" b="b"/>
              <a:pathLst>
                <a:path w="1728470" h="327660">
                  <a:moveTo>
                    <a:pt x="0" y="327659"/>
                  </a:moveTo>
                  <a:lnTo>
                    <a:pt x="1728216" y="327659"/>
                  </a:lnTo>
                  <a:lnTo>
                    <a:pt x="1728216" y="0"/>
                  </a:lnTo>
                  <a:lnTo>
                    <a:pt x="0" y="0"/>
                  </a:lnTo>
                  <a:lnTo>
                    <a:pt x="0" y="327659"/>
                  </a:lnTo>
                  <a:close/>
                </a:path>
              </a:pathLst>
            </a:custGeom>
            <a:ln w="28956">
              <a:solidFill>
                <a:srgbClr val="FF0000"/>
              </a:solidFill>
            </a:ln>
          </p:spPr>
          <p:txBody>
            <a:bodyPr wrap="square" lIns="0" tIns="0" rIns="0" bIns="0" rtlCol="0"/>
            <a:lstStyle/>
            <a:p>
              <a:endParaRPr/>
            </a:p>
          </p:txBody>
        </p:sp>
      </p:grpSp>
      <p:sp>
        <p:nvSpPr>
          <p:cNvPr id="16" name="object 16"/>
          <p:cNvSpPr txBox="1"/>
          <p:nvPr/>
        </p:nvSpPr>
        <p:spPr>
          <a:xfrm>
            <a:off x="6812026" y="5471566"/>
            <a:ext cx="149669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合成</a:t>
            </a:r>
            <a:r>
              <a:rPr sz="1600" dirty="0">
                <a:solidFill>
                  <a:srgbClr val="FF0000"/>
                </a:solidFill>
                <a:latin typeface="MS PGothic"/>
                <a:cs typeface="MS PGothic"/>
              </a:rPr>
              <a:t>中</a:t>
            </a:r>
            <a:r>
              <a:rPr sz="1600" spc="-35" dirty="0">
                <a:solidFill>
                  <a:srgbClr val="FF0000"/>
                </a:solidFill>
                <a:latin typeface="MS PGothic"/>
                <a:cs typeface="MS PGothic"/>
              </a:rPr>
              <a:t> </a:t>
            </a:r>
            <a:r>
              <a:rPr sz="1600" spc="-10" dirty="0">
                <a:solidFill>
                  <a:srgbClr val="FF0000"/>
                </a:solidFill>
                <a:latin typeface="Arial"/>
                <a:cs typeface="Arial"/>
              </a:rPr>
              <a:t>Wait……</a:t>
            </a:r>
            <a:endParaRPr sz="16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33</a:t>
            </a:fld>
            <a:endParaRPr spc="-25" dirty="0"/>
          </a:p>
        </p:txBody>
      </p:sp>
      <p:pic>
        <p:nvPicPr>
          <p:cNvPr id="18" name="圖片 17">
            <a:extLst>
              <a:ext uri="{FF2B5EF4-FFF2-40B4-BE49-F238E27FC236}">
                <a16:creationId xmlns:a16="http://schemas.microsoft.com/office/drawing/2014/main" id="{29FDF227-8B2C-4DF5-95D6-417FD1F8D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159" y="1624583"/>
            <a:ext cx="4734586" cy="3639058"/>
          </a:xfrm>
          <a:prstGeom prst="rect">
            <a:avLst/>
          </a:prstGeom>
        </p:spPr>
      </p:pic>
      <p:sp>
        <p:nvSpPr>
          <p:cNvPr id="19" name="橢圓 18">
            <a:extLst>
              <a:ext uri="{FF2B5EF4-FFF2-40B4-BE49-F238E27FC236}">
                <a16:creationId xmlns:a16="http://schemas.microsoft.com/office/drawing/2014/main" id="{C502701E-ECC0-4A6C-A398-CD3B87673A5B}"/>
              </a:ext>
            </a:extLst>
          </p:cNvPr>
          <p:cNvSpPr/>
          <p:nvPr/>
        </p:nvSpPr>
        <p:spPr>
          <a:xfrm>
            <a:off x="6646163" y="3052952"/>
            <a:ext cx="2156079" cy="5456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19855" y="2895600"/>
            <a:ext cx="3070860" cy="3235452"/>
          </a:xfrm>
          <a:prstGeom prst="rect">
            <a:avLst/>
          </a:prstGeom>
        </p:spPr>
      </p:pic>
      <p:sp>
        <p:nvSpPr>
          <p:cNvPr id="3" name="object 3"/>
          <p:cNvSpPr txBox="1"/>
          <p:nvPr/>
        </p:nvSpPr>
        <p:spPr>
          <a:xfrm>
            <a:off x="330200" y="1575687"/>
            <a:ext cx="3903345" cy="1345565"/>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sz="2400" spc="-10" dirty="0">
                <a:latin typeface="標楷體"/>
                <a:cs typeface="標楷體"/>
              </a:rPr>
              <a:t>合成完畢，開啟合成結果</a:t>
            </a:r>
            <a:endParaRPr sz="240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“Open</a:t>
            </a:r>
            <a:r>
              <a:rPr sz="2400" spc="-20" dirty="0">
                <a:latin typeface="Times New Roman"/>
                <a:cs typeface="Times New Roman"/>
              </a:rPr>
              <a:t> </a:t>
            </a:r>
            <a:r>
              <a:rPr sz="2400" dirty="0">
                <a:latin typeface="Times New Roman"/>
                <a:cs typeface="Times New Roman"/>
              </a:rPr>
              <a:t>Synthesized</a:t>
            </a:r>
            <a:r>
              <a:rPr sz="2400" spc="-15" dirty="0">
                <a:latin typeface="Times New Roman"/>
                <a:cs typeface="Times New Roman"/>
              </a:rPr>
              <a:t> </a:t>
            </a:r>
            <a:r>
              <a:rPr sz="2400" spc="-10" dirty="0">
                <a:latin typeface="Times New Roman"/>
                <a:cs typeface="Times New Roman"/>
              </a:rPr>
              <a:t>Design”</a:t>
            </a:r>
            <a:endParaRPr sz="240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Times New Roman"/>
                <a:cs typeface="Times New Roman"/>
              </a:rPr>
              <a:t>“OK”</a:t>
            </a:r>
            <a:endParaRPr sz="2400">
              <a:latin typeface="Times New Roman"/>
              <a:cs typeface="Times New Roman"/>
            </a:endParaRPr>
          </a:p>
        </p:txBody>
      </p:sp>
      <p:sp>
        <p:nvSpPr>
          <p:cNvPr id="5" name="object 5"/>
          <p:cNvSpPr/>
          <p:nvPr/>
        </p:nvSpPr>
        <p:spPr>
          <a:xfrm>
            <a:off x="3719321" y="4383785"/>
            <a:ext cx="1816735" cy="373380"/>
          </a:xfrm>
          <a:custGeom>
            <a:avLst/>
            <a:gdLst/>
            <a:ahLst/>
            <a:cxnLst/>
            <a:rect l="l" t="t" r="r" b="b"/>
            <a:pathLst>
              <a:path w="1816735" h="373379">
                <a:moveTo>
                  <a:pt x="0" y="373380"/>
                </a:moveTo>
                <a:lnTo>
                  <a:pt x="1816607" y="373380"/>
                </a:lnTo>
                <a:lnTo>
                  <a:pt x="1816607" y="0"/>
                </a:lnTo>
                <a:lnTo>
                  <a:pt x="0" y="0"/>
                </a:lnTo>
                <a:lnTo>
                  <a:pt x="0" y="373380"/>
                </a:lnTo>
                <a:close/>
              </a:path>
            </a:pathLst>
          </a:custGeom>
          <a:ln w="28956">
            <a:solidFill>
              <a:srgbClr val="FF0000"/>
            </a:solidFill>
          </a:ln>
        </p:spPr>
        <p:txBody>
          <a:bodyPr wrap="square" lIns="0" tIns="0" rIns="0" bIns="0" rtlCol="0"/>
          <a:lstStyle/>
          <a:p>
            <a:endParaRPr/>
          </a:p>
        </p:txBody>
      </p:sp>
      <p:sp>
        <p:nvSpPr>
          <p:cNvPr id="6" name="object 6"/>
          <p:cNvSpPr txBox="1"/>
          <p:nvPr/>
        </p:nvSpPr>
        <p:spPr>
          <a:xfrm>
            <a:off x="4885182" y="4787010"/>
            <a:ext cx="12420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開</a:t>
            </a:r>
            <a:r>
              <a:rPr sz="1600" spc="-25" dirty="0">
                <a:solidFill>
                  <a:srgbClr val="FF0000"/>
                </a:solidFill>
                <a:latin typeface="微軟正黑體"/>
                <a:cs typeface="微軟正黑體"/>
              </a:rPr>
              <a:t>啟</a:t>
            </a:r>
            <a:r>
              <a:rPr sz="1600" spc="-25" dirty="0">
                <a:solidFill>
                  <a:srgbClr val="FF0000"/>
                </a:solidFill>
                <a:latin typeface="MS PGothic"/>
                <a:cs typeface="MS PGothic"/>
              </a:rPr>
              <a:t>合成結</a:t>
            </a:r>
            <a:r>
              <a:rPr sz="1600" spc="-50" dirty="0">
                <a:solidFill>
                  <a:srgbClr val="FF0000"/>
                </a:solidFill>
                <a:latin typeface="MS PGothic"/>
                <a:cs typeface="MS PGothic"/>
              </a:rPr>
              <a:t>果</a:t>
            </a:r>
            <a:endParaRPr sz="1600">
              <a:latin typeface="MS PGothic"/>
              <a:cs typeface="MS PGothic"/>
            </a:endParaRPr>
          </a:p>
        </p:txBody>
      </p:sp>
      <p:sp>
        <p:nvSpPr>
          <p:cNvPr id="7" name="object 7"/>
          <p:cNvSpPr/>
          <p:nvPr/>
        </p:nvSpPr>
        <p:spPr>
          <a:xfrm>
            <a:off x="4411217" y="5528309"/>
            <a:ext cx="856615" cy="408940"/>
          </a:xfrm>
          <a:custGeom>
            <a:avLst/>
            <a:gdLst/>
            <a:ahLst/>
            <a:cxnLst/>
            <a:rect l="l" t="t" r="r" b="b"/>
            <a:pathLst>
              <a:path w="856614" h="408939">
                <a:moveTo>
                  <a:pt x="0" y="408431"/>
                </a:moveTo>
                <a:lnTo>
                  <a:pt x="856488" y="408431"/>
                </a:lnTo>
                <a:lnTo>
                  <a:pt x="856488" y="0"/>
                </a:lnTo>
                <a:lnTo>
                  <a:pt x="0" y="0"/>
                </a:lnTo>
                <a:lnTo>
                  <a:pt x="0" y="408431"/>
                </a:lnTo>
                <a:close/>
              </a:path>
            </a:pathLst>
          </a:custGeom>
          <a:ln w="28956">
            <a:solidFill>
              <a:srgbClr val="FF0000"/>
            </a:solidFill>
          </a:ln>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34</a:t>
            </a:fld>
            <a:endParaRPr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35</a:t>
            </a:fld>
            <a:endParaRPr spc="-25" dirty="0"/>
          </a:p>
        </p:txBody>
      </p:sp>
      <p:sp>
        <p:nvSpPr>
          <p:cNvPr id="4" name="object 8">
            <a:extLst>
              <a:ext uri="{FF2B5EF4-FFF2-40B4-BE49-F238E27FC236}">
                <a16:creationId xmlns:a16="http://schemas.microsoft.com/office/drawing/2014/main" id="{81EFD3AA-860F-5154-8D43-98A7B75FFFDE}"/>
              </a:ext>
            </a:extLst>
          </p:cNvPr>
          <p:cNvSpPr txBox="1"/>
          <p:nvPr/>
        </p:nvSpPr>
        <p:spPr>
          <a:xfrm>
            <a:off x="914400" y="990600"/>
            <a:ext cx="6324600" cy="1362552"/>
          </a:xfrm>
          <a:prstGeom prst="rect">
            <a:avLst/>
          </a:prstGeom>
        </p:spPr>
        <p:txBody>
          <a:bodyPr vert="horz" wrap="square" lIns="0" tIns="86995" rIns="0" bIns="0" rtlCol="0">
            <a:spAutoFit/>
          </a:bodyPr>
          <a:lstStyle/>
          <a:p>
            <a:pPr marL="469900" indent="-457834">
              <a:lnSpc>
                <a:spcPct val="100000"/>
              </a:lnSpc>
              <a:spcBef>
                <a:spcPts val="685"/>
              </a:spcBef>
              <a:buClr>
                <a:srgbClr val="006FC0"/>
              </a:buClr>
              <a:buFont typeface="Wingdings"/>
              <a:buChar char=""/>
              <a:tabLst>
                <a:tab pos="469900" algn="l"/>
                <a:tab pos="470534" algn="l"/>
              </a:tabLst>
            </a:pPr>
            <a:r>
              <a:rPr lang="en-US" altLang="zh-TW" sz="2400" spc="-10" dirty="0">
                <a:solidFill>
                  <a:srgbClr val="FF0000"/>
                </a:solidFill>
                <a:latin typeface="標楷體" panose="03000509000000000000" pitchFamily="65" charset="-120"/>
                <a:ea typeface="標楷體" panose="03000509000000000000" pitchFamily="65" charset="-120"/>
                <a:cs typeface="標楷體"/>
              </a:rPr>
              <a:t>Lab10</a:t>
            </a:r>
            <a:r>
              <a:rPr lang="zh-TW" altLang="en-US" sz="2400" spc="-10" dirty="0">
                <a:solidFill>
                  <a:srgbClr val="FF0000"/>
                </a:solidFill>
                <a:latin typeface="標楷體" panose="03000509000000000000" pitchFamily="65" charset="-120"/>
                <a:ea typeface="標楷體" panose="03000509000000000000" pitchFamily="65" charset="-120"/>
                <a:cs typeface="標楷體"/>
              </a:rPr>
              <a:t>有給</a:t>
            </a:r>
            <a:r>
              <a:rPr lang="en-US" altLang="zh-TW" sz="2400" spc="-10" dirty="0" err="1">
                <a:solidFill>
                  <a:srgbClr val="FF0000"/>
                </a:solidFill>
                <a:latin typeface="標楷體" panose="03000509000000000000" pitchFamily="65" charset="-120"/>
                <a:ea typeface="標楷體" panose="03000509000000000000" pitchFamily="65" charset="-120"/>
                <a:cs typeface="標楷體"/>
              </a:rPr>
              <a:t>xdc</a:t>
            </a:r>
            <a:r>
              <a:rPr lang="zh-TW" altLang="en-US" sz="2400" spc="-10" dirty="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spc="-10" dirty="0">
              <a:solidFill>
                <a:srgbClr val="FF0000"/>
              </a:solidFill>
              <a:latin typeface="標楷體" panose="03000509000000000000" pitchFamily="65" charset="-120"/>
              <a:ea typeface="標楷體" panose="03000509000000000000" pitchFamily="65" charset="-120"/>
              <a:cs typeface="標楷體"/>
            </a:endParaRPr>
          </a:p>
          <a:p>
            <a:pPr marL="469900" indent="-457834">
              <a:lnSpc>
                <a:spcPct val="100000"/>
              </a:lnSpc>
              <a:spcBef>
                <a:spcPts val="685"/>
              </a:spcBef>
              <a:buClr>
                <a:srgbClr val="006FC0"/>
              </a:buClr>
              <a:buFont typeface="Wingdings"/>
              <a:buChar char=""/>
              <a:tabLst>
                <a:tab pos="469900" algn="l"/>
                <a:tab pos="470534" algn="l"/>
              </a:tabLst>
            </a:pPr>
            <a:r>
              <a:rPr sz="2400" spc="-10" dirty="0" err="1">
                <a:latin typeface="標楷體"/>
                <a:cs typeface="標楷體"/>
              </a:rPr>
              <a:t>設定腳位資料</a:t>
            </a:r>
            <a:endParaRPr sz="2400" dirty="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dirty="0">
                <a:latin typeface="Times New Roman"/>
                <a:cs typeface="Times New Roman"/>
              </a:rPr>
              <a:t>“Window”→“I/O</a:t>
            </a:r>
            <a:r>
              <a:rPr sz="2400" spc="-130" dirty="0">
                <a:latin typeface="Times New Roman"/>
                <a:cs typeface="Times New Roman"/>
              </a:rPr>
              <a:t> </a:t>
            </a:r>
            <a:r>
              <a:rPr sz="2400" spc="-10" dirty="0">
                <a:latin typeface="Times New Roman"/>
                <a:cs typeface="Times New Roman"/>
              </a:rPr>
              <a:t>Ports”</a:t>
            </a:r>
            <a:endParaRPr lang="en-US" sz="2400" spc="-10" dirty="0">
              <a:latin typeface="Times New Roman"/>
              <a:cs typeface="Times New Roman"/>
            </a:endParaRPr>
          </a:p>
        </p:txBody>
      </p:sp>
      <p:grpSp>
        <p:nvGrpSpPr>
          <p:cNvPr id="9" name="object 3">
            <a:extLst>
              <a:ext uri="{FF2B5EF4-FFF2-40B4-BE49-F238E27FC236}">
                <a16:creationId xmlns:a16="http://schemas.microsoft.com/office/drawing/2014/main" id="{CBB8AC7C-D578-DFBE-B79D-615F38877373}"/>
              </a:ext>
            </a:extLst>
          </p:cNvPr>
          <p:cNvGrpSpPr/>
          <p:nvPr/>
        </p:nvGrpSpPr>
        <p:grpSpPr>
          <a:xfrm>
            <a:off x="2514600" y="2667000"/>
            <a:ext cx="4303014" cy="3342132"/>
            <a:chOff x="3203447" y="2555748"/>
            <a:chExt cx="5253228" cy="4027932"/>
          </a:xfrm>
        </p:grpSpPr>
        <p:pic>
          <p:nvPicPr>
            <p:cNvPr id="10" name="object 5">
              <a:extLst>
                <a:ext uri="{FF2B5EF4-FFF2-40B4-BE49-F238E27FC236}">
                  <a16:creationId xmlns:a16="http://schemas.microsoft.com/office/drawing/2014/main" id="{08183C17-5DEC-35A3-5F18-D26256A39561}"/>
                </a:ext>
              </a:extLst>
            </p:cNvPr>
            <p:cNvPicPr/>
            <p:nvPr/>
          </p:nvPicPr>
          <p:blipFill>
            <a:blip r:embed="rId2" cstate="print"/>
            <a:stretch>
              <a:fillRect/>
            </a:stretch>
          </p:blipFill>
          <p:spPr>
            <a:xfrm>
              <a:off x="3203447" y="2555748"/>
              <a:ext cx="5253228" cy="4027932"/>
            </a:xfrm>
            <a:prstGeom prst="rect">
              <a:avLst/>
            </a:prstGeom>
          </p:spPr>
        </p:pic>
        <p:sp>
          <p:nvSpPr>
            <p:cNvPr id="11" name="object 6">
              <a:extLst>
                <a:ext uri="{FF2B5EF4-FFF2-40B4-BE49-F238E27FC236}">
                  <a16:creationId xmlns:a16="http://schemas.microsoft.com/office/drawing/2014/main" id="{ACA54A92-5721-38CC-9322-FDF36B8D804C}"/>
                </a:ext>
              </a:extLst>
            </p:cNvPr>
            <p:cNvSpPr/>
            <p:nvPr/>
          </p:nvSpPr>
          <p:spPr>
            <a:xfrm>
              <a:off x="4805933" y="4437126"/>
              <a:ext cx="847725" cy="216535"/>
            </a:xfrm>
            <a:prstGeom prst="rect">
              <a:avLst/>
            </a:prstGeom>
            <a:ln w="28955">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88620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82624" y="2863595"/>
            <a:ext cx="6850380" cy="3363595"/>
            <a:chOff x="1182624" y="2863595"/>
            <a:chExt cx="6850380" cy="3363595"/>
          </a:xfrm>
        </p:grpSpPr>
        <p:pic>
          <p:nvPicPr>
            <p:cNvPr id="3" name="object 3"/>
            <p:cNvPicPr/>
            <p:nvPr/>
          </p:nvPicPr>
          <p:blipFill>
            <a:blip r:embed="rId2" cstate="print"/>
            <a:stretch>
              <a:fillRect/>
            </a:stretch>
          </p:blipFill>
          <p:spPr>
            <a:xfrm>
              <a:off x="1182624" y="2863595"/>
              <a:ext cx="6850380" cy="3363467"/>
            </a:xfrm>
            <a:prstGeom prst="rect">
              <a:avLst/>
            </a:prstGeom>
          </p:spPr>
        </p:pic>
        <p:sp>
          <p:nvSpPr>
            <p:cNvPr id="4" name="object 4"/>
            <p:cNvSpPr/>
            <p:nvPr/>
          </p:nvSpPr>
          <p:spPr>
            <a:xfrm>
              <a:off x="5148833" y="3519677"/>
              <a:ext cx="1021080" cy="341630"/>
            </a:xfrm>
            <a:custGeom>
              <a:avLst/>
              <a:gdLst/>
              <a:ahLst/>
              <a:cxnLst/>
              <a:rect l="l" t="t" r="r" b="b"/>
              <a:pathLst>
                <a:path w="1021079" h="341629">
                  <a:moveTo>
                    <a:pt x="0" y="341376"/>
                  </a:moveTo>
                  <a:lnTo>
                    <a:pt x="1021080" y="341376"/>
                  </a:lnTo>
                  <a:lnTo>
                    <a:pt x="1021080" y="0"/>
                  </a:lnTo>
                  <a:lnTo>
                    <a:pt x="0" y="0"/>
                  </a:lnTo>
                  <a:lnTo>
                    <a:pt x="0" y="341376"/>
                  </a:lnTo>
                  <a:close/>
                </a:path>
              </a:pathLst>
            </a:custGeom>
            <a:ln w="28956">
              <a:solidFill>
                <a:srgbClr val="FF0000"/>
              </a:solidFill>
            </a:ln>
          </p:spPr>
          <p:txBody>
            <a:bodyPr wrap="square" lIns="0" tIns="0" rIns="0" bIns="0" rtlCol="0"/>
            <a:lstStyle/>
            <a:p>
              <a:endParaRPr/>
            </a:p>
          </p:txBody>
        </p:sp>
      </p:grpSp>
      <p:sp>
        <p:nvSpPr>
          <p:cNvPr id="5" name="object 5"/>
          <p:cNvSpPr txBox="1"/>
          <p:nvPr/>
        </p:nvSpPr>
        <p:spPr>
          <a:xfrm>
            <a:off x="609600" y="956383"/>
            <a:ext cx="7213600" cy="1360629"/>
          </a:xfrm>
          <a:prstGeom prst="rect">
            <a:avLst/>
          </a:prstGeom>
        </p:spPr>
        <p:txBody>
          <a:bodyPr vert="horz" wrap="square" lIns="0" tIns="85090" rIns="0" bIns="0" rtlCol="0">
            <a:spAutoFit/>
          </a:bodyPr>
          <a:lstStyle/>
          <a:p>
            <a:pPr marL="469900" indent="-457834">
              <a:spcBef>
                <a:spcPts val="670"/>
              </a:spcBef>
              <a:buClr>
                <a:srgbClr val="006FC0"/>
              </a:buClr>
              <a:buFont typeface="Wingdings"/>
              <a:buChar char=""/>
              <a:tabLst>
                <a:tab pos="469900" algn="l"/>
                <a:tab pos="470534" algn="l"/>
              </a:tabLst>
            </a:pPr>
            <a:r>
              <a:rPr lang="en-US" altLang="zh-TW" sz="2400" spc="-10" dirty="0">
                <a:solidFill>
                  <a:srgbClr val="FF0000"/>
                </a:solidFill>
                <a:latin typeface="標楷體" panose="03000509000000000000" pitchFamily="65" charset="-120"/>
                <a:ea typeface="標楷體" panose="03000509000000000000" pitchFamily="65" charset="-120"/>
                <a:cs typeface="標楷體"/>
              </a:rPr>
              <a:t>Lab10</a:t>
            </a:r>
            <a:r>
              <a:rPr lang="zh-TW" altLang="en-US" sz="2400" spc="-10" dirty="0">
                <a:solidFill>
                  <a:srgbClr val="FF0000"/>
                </a:solidFill>
                <a:latin typeface="標楷體" panose="03000509000000000000" pitchFamily="65" charset="-120"/>
                <a:ea typeface="標楷體" panose="03000509000000000000" pitchFamily="65" charset="-120"/>
                <a:cs typeface="標楷體"/>
              </a:rPr>
              <a:t>有給</a:t>
            </a:r>
            <a:r>
              <a:rPr lang="en-US" altLang="zh-TW" sz="2400" spc="-10" dirty="0" err="1">
                <a:solidFill>
                  <a:srgbClr val="FF0000"/>
                </a:solidFill>
                <a:latin typeface="標楷體" panose="03000509000000000000" pitchFamily="65" charset="-120"/>
                <a:ea typeface="標楷體" panose="03000509000000000000" pitchFamily="65" charset="-120"/>
                <a:cs typeface="標楷體"/>
              </a:rPr>
              <a:t>xdc</a:t>
            </a:r>
            <a:r>
              <a:rPr lang="zh-TW" altLang="en-US" sz="2400" spc="-10" dirty="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dirty="0">
              <a:latin typeface="標楷體"/>
              <a:cs typeface="標楷體"/>
            </a:endParaRPr>
          </a:p>
          <a:p>
            <a:pPr marL="469900" indent="-457834">
              <a:lnSpc>
                <a:spcPct val="100000"/>
              </a:lnSpc>
              <a:spcBef>
                <a:spcPts val="670"/>
              </a:spcBef>
              <a:buClr>
                <a:srgbClr val="006FC0"/>
              </a:buClr>
              <a:buFont typeface="Wingdings"/>
              <a:buChar char=""/>
              <a:tabLst>
                <a:tab pos="469900" algn="l"/>
                <a:tab pos="470534" algn="l"/>
              </a:tabLst>
            </a:pPr>
            <a:r>
              <a:rPr sz="2400" dirty="0" err="1">
                <a:latin typeface="標楷體"/>
                <a:cs typeface="標楷體"/>
              </a:rPr>
              <a:t>於下方視窗出現</a:t>
            </a:r>
            <a:r>
              <a:rPr sz="2400" dirty="0" err="1">
                <a:latin typeface="Times New Roman"/>
                <a:cs typeface="Times New Roman"/>
              </a:rPr>
              <a:t>I</a:t>
            </a:r>
            <a:r>
              <a:rPr sz="2400" dirty="0">
                <a:latin typeface="Times New Roman"/>
                <a:cs typeface="Times New Roman"/>
              </a:rPr>
              <a:t>/O</a:t>
            </a:r>
            <a:r>
              <a:rPr sz="2400" spc="-40" dirty="0">
                <a:latin typeface="Times New Roman"/>
                <a:cs typeface="Times New Roman"/>
              </a:rPr>
              <a:t> </a:t>
            </a:r>
            <a:r>
              <a:rPr sz="2400" spc="-20" dirty="0">
                <a:latin typeface="Times New Roman"/>
                <a:cs typeface="Times New Roman"/>
              </a:rPr>
              <a:t>Ports</a:t>
            </a:r>
            <a:endParaRPr sz="2400" dirty="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204" dirty="0">
                <a:latin typeface="標楷體"/>
                <a:cs typeface="標楷體"/>
              </a:rPr>
              <a:t>連擊 </a:t>
            </a:r>
            <a:r>
              <a:rPr sz="2400" dirty="0">
                <a:latin typeface="Times New Roman"/>
                <a:cs typeface="Times New Roman"/>
              </a:rPr>
              <a:t>I/O</a:t>
            </a:r>
            <a:r>
              <a:rPr sz="2400" spc="10" dirty="0">
                <a:latin typeface="Times New Roman"/>
                <a:cs typeface="Times New Roman"/>
              </a:rPr>
              <a:t> </a:t>
            </a:r>
            <a:r>
              <a:rPr sz="2400" dirty="0">
                <a:latin typeface="Times New Roman"/>
                <a:cs typeface="Times New Roman"/>
              </a:rPr>
              <a:t>Ports</a:t>
            </a:r>
            <a:r>
              <a:rPr sz="2400" spc="-20" dirty="0">
                <a:latin typeface="標楷體"/>
                <a:cs typeface="標楷體"/>
              </a:rPr>
              <a:t>標題放大視窗</a:t>
            </a:r>
            <a:endParaRPr sz="2400" dirty="0">
              <a:latin typeface="標楷體"/>
              <a:cs typeface="標楷體"/>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36</a:t>
            </a:fld>
            <a:endParaRPr spc="-25" dirty="0"/>
          </a:p>
        </p:txBody>
      </p:sp>
      <p:sp>
        <p:nvSpPr>
          <p:cNvPr id="7" name="object 7"/>
          <p:cNvSpPr txBox="1"/>
          <p:nvPr/>
        </p:nvSpPr>
        <p:spPr>
          <a:xfrm>
            <a:off x="5246370" y="3908297"/>
            <a:ext cx="129984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連</a:t>
            </a:r>
            <a:r>
              <a:rPr sz="1600" dirty="0">
                <a:solidFill>
                  <a:srgbClr val="FF0000"/>
                </a:solidFill>
                <a:latin typeface="MS PGothic"/>
                <a:cs typeface="MS PGothic"/>
              </a:rPr>
              <a:t>擊</a:t>
            </a:r>
            <a:r>
              <a:rPr sz="1600" spc="-20" dirty="0">
                <a:solidFill>
                  <a:srgbClr val="FF0000"/>
                </a:solidFill>
                <a:latin typeface="MS PGothic"/>
                <a:cs typeface="MS PGothic"/>
              </a:rPr>
              <a:t> 放</a:t>
            </a:r>
            <a:r>
              <a:rPr sz="1600" spc="-25" dirty="0">
                <a:solidFill>
                  <a:srgbClr val="FF0000"/>
                </a:solidFill>
                <a:latin typeface="MS PGothic"/>
                <a:cs typeface="MS PGothic"/>
              </a:rPr>
              <a:t>大視</a:t>
            </a:r>
            <a:r>
              <a:rPr sz="1600" spc="-50" dirty="0">
                <a:solidFill>
                  <a:srgbClr val="FF0000"/>
                </a:solidFill>
                <a:latin typeface="MS PGothic"/>
                <a:cs typeface="MS PGothic"/>
              </a:rPr>
              <a:t>窗</a:t>
            </a:r>
            <a:endParaRPr sz="1600">
              <a:latin typeface="MS PGothic"/>
              <a:cs typeface="MS P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495" y="2709672"/>
            <a:ext cx="8115300" cy="3793490"/>
            <a:chOff x="539495" y="2709672"/>
            <a:chExt cx="8115300" cy="3793490"/>
          </a:xfrm>
        </p:grpSpPr>
        <p:pic>
          <p:nvPicPr>
            <p:cNvPr id="3" name="object 3"/>
            <p:cNvPicPr/>
            <p:nvPr/>
          </p:nvPicPr>
          <p:blipFill>
            <a:blip r:embed="rId2" cstate="print"/>
            <a:stretch>
              <a:fillRect/>
            </a:stretch>
          </p:blipFill>
          <p:spPr>
            <a:xfrm>
              <a:off x="539495" y="2709672"/>
              <a:ext cx="8115300" cy="3793236"/>
            </a:xfrm>
            <a:prstGeom prst="rect">
              <a:avLst/>
            </a:prstGeom>
          </p:spPr>
        </p:pic>
        <p:sp>
          <p:nvSpPr>
            <p:cNvPr id="4" name="object 4"/>
            <p:cNvSpPr/>
            <p:nvPr/>
          </p:nvSpPr>
          <p:spPr>
            <a:xfrm>
              <a:off x="2401062" y="3368802"/>
              <a:ext cx="2299970" cy="3084830"/>
            </a:xfrm>
            <a:custGeom>
              <a:avLst/>
              <a:gdLst/>
              <a:ahLst/>
              <a:cxnLst/>
              <a:rect l="l" t="t" r="r" b="b"/>
              <a:pathLst>
                <a:path w="2299970" h="3084829">
                  <a:moveTo>
                    <a:pt x="0" y="1429512"/>
                  </a:moveTo>
                  <a:lnTo>
                    <a:pt x="1021080" y="1429512"/>
                  </a:lnTo>
                  <a:lnTo>
                    <a:pt x="1021080" y="338327"/>
                  </a:lnTo>
                  <a:lnTo>
                    <a:pt x="0" y="338327"/>
                  </a:lnTo>
                  <a:lnTo>
                    <a:pt x="0" y="1429512"/>
                  </a:lnTo>
                  <a:close/>
                </a:path>
                <a:path w="2299970" h="3084829">
                  <a:moveTo>
                    <a:pt x="1280160" y="3084576"/>
                  </a:moveTo>
                  <a:lnTo>
                    <a:pt x="2299716" y="3084576"/>
                  </a:lnTo>
                  <a:lnTo>
                    <a:pt x="2299716" y="0"/>
                  </a:lnTo>
                  <a:lnTo>
                    <a:pt x="1280160" y="0"/>
                  </a:lnTo>
                  <a:lnTo>
                    <a:pt x="1280160" y="3084576"/>
                  </a:lnTo>
                  <a:close/>
                </a:path>
              </a:pathLst>
            </a:custGeom>
            <a:ln w="28956">
              <a:solidFill>
                <a:srgbClr val="FF0000"/>
              </a:solidFill>
            </a:ln>
          </p:spPr>
          <p:txBody>
            <a:bodyPr wrap="square" lIns="0" tIns="0" rIns="0" bIns="0" rtlCol="0"/>
            <a:lstStyle/>
            <a:p>
              <a:endParaRPr/>
            </a:p>
          </p:txBody>
        </p:sp>
      </p:grpSp>
      <p:sp>
        <p:nvSpPr>
          <p:cNvPr id="5" name="object 5"/>
          <p:cNvSpPr txBox="1"/>
          <p:nvPr/>
        </p:nvSpPr>
        <p:spPr>
          <a:xfrm>
            <a:off x="539495" y="990600"/>
            <a:ext cx="7686040" cy="1360629"/>
          </a:xfrm>
          <a:prstGeom prst="rect">
            <a:avLst/>
          </a:prstGeom>
        </p:spPr>
        <p:txBody>
          <a:bodyPr vert="horz" wrap="square" lIns="0" tIns="85090" rIns="0" bIns="0" rtlCol="0">
            <a:spAutoFit/>
          </a:bodyPr>
          <a:lstStyle/>
          <a:p>
            <a:pPr marL="469900" indent="-457834">
              <a:spcBef>
                <a:spcPts val="670"/>
              </a:spcBef>
              <a:buClr>
                <a:srgbClr val="006FC0"/>
              </a:buClr>
              <a:buFont typeface="Wingdings"/>
              <a:buChar char=""/>
              <a:tabLst>
                <a:tab pos="469900" algn="l"/>
                <a:tab pos="470534" algn="l"/>
              </a:tabLst>
            </a:pPr>
            <a:r>
              <a:rPr lang="en-US" altLang="zh-TW" sz="2400" spc="-10" dirty="0">
                <a:solidFill>
                  <a:srgbClr val="FF0000"/>
                </a:solidFill>
                <a:latin typeface="標楷體" panose="03000509000000000000" pitchFamily="65" charset="-120"/>
                <a:ea typeface="標楷體" panose="03000509000000000000" pitchFamily="65" charset="-120"/>
                <a:cs typeface="標楷體"/>
              </a:rPr>
              <a:t>Lab10</a:t>
            </a:r>
            <a:r>
              <a:rPr lang="zh-TW" altLang="en-US" sz="2400" spc="-10" dirty="0">
                <a:solidFill>
                  <a:srgbClr val="FF0000"/>
                </a:solidFill>
                <a:latin typeface="標楷體" panose="03000509000000000000" pitchFamily="65" charset="-120"/>
                <a:ea typeface="標楷體" panose="03000509000000000000" pitchFamily="65" charset="-120"/>
                <a:cs typeface="標楷體"/>
              </a:rPr>
              <a:t>有給</a:t>
            </a:r>
            <a:r>
              <a:rPr lang="en-US" altLang="zh-TW" sz="2400" spc="-10" dirty="0" err="1">
                <a:solidFill>
                  <a:srgbClr val="FF0000"/>
                </a:solidFill>
                <a:latin typeface="標楷體" panose="03000509000000000000" pitchFamily="65" charset="-120"/>
                <a:ea typeface="標楷體" panose="03000509000000000000" pitchFamily="65" charset="-120"/>
                <a:cs typeface="標楷體"/>
              </a:rPr>
              <a:t>xdc</a:t>
            </a:r>
            <a:r>
              <a:rPr lang="zh-TW" altLang="en-US" sz="2400" spc="-10" dirty="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dirty="0">
              <a:latin typeface="標楷體"/>
              <a:cs typeface="標楷體"/>
            </a:endParaRPr>
          </a:p>
          <a:p>
            <a:pPr marL="469900" indent="-457834">
              <a:lnSpc>
                <a:spcPct val="100000"/>
              </a:lnSpc>
              <a:spcBef>
                <a:spcPts val="670"/>
              </a:spcBef>
              <a:buClr>
                <a:srgbClr val="006FC0"/>
              </a:buClr>
              <a:buFont typeface="Wingdings"/>
              <a:buChar char=""/>
              <a:tabLst>
                <a:tab pos="469900" algn="l"/>
                <a:tab pos="470534" algn="l"/>
              </a:tabLst>
            </a:pPr>
            <a:r>
              <a:rPr sz="2400" dirty="0" err="1">
                <a:latin typeface="標楷體"/>
                <a:cs typeface="標楷體"/>
              </a:rPr>
              <a:t>將</a:t>
            </a:r>
            <a:r>
              <a:rPr sz="2400" dirty="0" err="1">
                <a:latin typeface="Times New Roman"/>
                <a:cs typeface="Times New Roman"/>
              </a:rPr>
              <a:t>I</a:t>
            </a:r>
            <a:r>
              <a:rPr sz="2400" dirty="0">
                <a:latin typeface="Times New Roman"/>
                <a:cs typeface="Times New Roman"/>
              </a:rPr>
              <a:t>/O</a:t>
            </a:r>
            <a:r>
              <a:rPr sz="2400" spc="-30" dirty="0">
                <a:latin typeface="Times New Roman"/>
                <a:cs typeface="Times New Roman"/>
              </a:rPr>
              <a:t> </a:t>
            </a:r>
            <a:r>
              <a:rPr sz="2400" dirty="0">
                <a:latin typeface="Times New Roman"/>
                <a:cs typeface="Times New Roman"/>
              </a:rPr>
              <a:t>Ports</a:t>
            </a:r>
            <a:r>
              <a:rPr sz="2400" spc="-30" dirty="0">
                <a:latin typeface="Times New Roman"/>
                <a:cs typeface="Times New Roman"/>
              </a:rPr>
              <a:t> </a:t>
            </a:r>
            <a:r>
              <a:rPr sz="2400" spc="-5" dirty="0">
                <a:latin typeface="標楷體"/>
                <a:cs typeface="標楷體"/>
              </a:rPr>
              <a:t>設定至對應的腳位、工作電壓</a:t>
            </a:r>
            <a:r>
              <a:rPr sz="2400" spc="-10" dirty="0">
                <a:latin typeface="Times New Roman"/>
                <a:cs typeface="Times New Roman"/>
              </a:rPr>
              <a:t>(LVCMOS33)</a:t>
            </a:r>
            <a:endParaRPr sz="2400" dirty="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15" dirty="0">
                <a:latin typeface="標楷體"/>
                <a:cs typeface="標楷體"/>
              </a:rPr>
              <a:t>參考前面的腳位對應表</a:t>
            </a:r>
            <a:endParaRPr sz="2400" dirty="0">
              <a:latin typeface="標楷體"/>
              <a:cs typeface="標楷體"/>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37</a:t>
            </a:fld>
            <a:endParaRPr spc="-25" dirty="0"/>
          </a:p>
        </p:txBody>
      </p:sp>
      <p:sp>
        <p:nvSpPr>
          <p:cNvPr id="7" name="object 7"/>
          <p:cNvSpPr txBox="1"/>
          <p:nvPr/>
        </p:nvSpPr>
        <p:spPr>
          <a:xfrm>
            <a:off x="1615566" y="2888129"/>
            <a:ext cx="3969385" cy="779145"/>
          </a:xfrm>
          <a:prstGeom prst="rect">
            <a:avLst/>
          </a:prstGeom>
        </p:spPr>
        <p:txBody>
          <a:bodyPr vert="horz" wrap="square" lIns="0" tIns="145415" rIns="0" bIns="0" rtlCol="0">
            <a:spAutoFit/>
          </a:bodyPr>
          <a:lstStyle/>
          <a:p>
            <a:pPr marL="2127885">
              <a:lnSpc>
                <a:spcPct val="100000"/>
              </a:lnSpc>
              <a:spcBef>
                <a:spcPts val="1145"/>
              </a:spcBef>
            </a:pPr>
            <a:r>
              <a:rPr sz="1600" spc="-25" dirty="0">
                <a:solidFill>
                  <a:srgbClr val="FF0000"/>
                </a:solidFill>
                <a:latin typeface="MS PGothic"/>
                <a:cs typeface="MS PGothic"/>
              </a:rPr>
              <a:t>選擇工作電</a:t>
            </a:r>
            <a:r>
              <a:rPr sz="1600" dirty="0">
                <a:solidFill>
                  <a:srgbClr val="FF0000"/>
                </a:solidFill>
                <a:latin typeface="MS PGothic"/>
                <a:cs typeface="MS PGothic"/>
              </a:rPr>
              <a:t>壓</a:t>
            </a:r>
            <a:r>
              <a:rPr sz="1600" spc="5" dirty="0">
                <a:solidFill>
                  <a:srgbClr val="FF0000"/>
                </a:solidFill>
                <a:latin typeface="MS PGothic"/>
                <a:cs typeface="MS PGothic"/>
              </a:rPr>
              <a:t> </a:t>
            </a:r>
            <a:r>
              <a:rPr sz="1600" spc="-10" dirty="0">
                <a:solidFill>
                  <a:srgbClr val="FF0000"/>
                </a:solidFill>
                <a:latin typeface="Arial"/>
                <a:cs typeface="Arial"/>
              </a:rPr>
              <a:t>(3.3V)</a:t>
            </a:r>
            <a:endParaRPr sz="1600">
              <a:latin typeface="Arial"/>
              <a:cs typeface="Arial"/>
            </a:endParaRPr>
          </a:p>
          <a:p>
            <a:pPr marL="12700">
              <a:lnSpc>
                <a:spcPct val="100000"/>
              </a:lnSpc>
              <a:spcBef>
                <a:spcPts val="1045"/>
              </a:spcBef>
            </a:pPr>
            <a:r>
              <a:rPr sz="1600" spc="-30" dirty="0">
                <a:solidFill>
                  <a:srgbClr val="FF0000"/>
                </a:solidFill>
                <a:latin typeface="MS PGothic"/>
                <a:cs typeface="MS PGothic"/>
              </a:rPr>
              <a:t>輸入或選擇對應</a:t>
            </a:r>
            <a:r>
              <a:rPr sz="1600" spc="-30" dirty="0">
                <a:solidFill>
                  <a:srgbClr val="FF0000"/>
                </a:solidFill>
                <a:latin typeface="微軟正黑體"/>
                <a:cs typeface="微軟正黑體"/>
              </a:rPr>
              <a:t>腳</a:t>
            </a:r>
            <a:r>
              <a:rPr sz="1600" spc="-50" dirty="0">
                <a:solidFill>
                  <a:srgbClr val="FF0000"/>
                </a:solidFill>
                <a:latin typeface="MS PGothic"/>
                <a:cs typeface="MS PGothic"/>
              </a:rPr>
              <a:t>位</a:t>
            </a:r>
            <a:endParaRPr sz="1600">
              <a:latin typeface="MS PGothic"/>
              <a:cs typeface="MS P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4930" y="2632760"/>
            <a:ext cx="5179695" cy="3938904"/>
            <a:chOff x="184930" y="2632760"/>
            <a:chExt cx="5179695" cy="3938904"/>
          </a:xfrm>
        </p:grpSpPr>
        <p:pic>
          <p:nvPicPr>
            <p:cNvPr id="3" name="object 3"/>
            <p:cNvPicPr/>
            <p:nvPr/>
          </p:nvPicPr>
          <p:blipFill>
            <a:blip r:embed="rId2" cstate="print"/>
            <a:stretch>
              <a:fillRect/>
            </a:stretch>
          </p:blipFill>
          <p:spPr>
            <a:xfrm>
              <a:off x="184930" y="2632760"/>
              <a:ext cx="5179549" cy="3923487"/>
            </a:xfrm>
            <a:prstGeom prst="rect">
              <a:avLst/>
            </a:prstGeom>
          </p:spPr>
        </p:pic>
        <p:sp>
          <p:nvSpPr>
            <p:cNvPr id="4" name="object 4"/>
            <p:cNvSpPr/>
            <p:nvPr/>
          </p:nvSpPr>
          <p:spPr>
            <a:xfrm>
              <a:off x="1908810" y="2998469"/>
              <a:ext cx="3095625" cy="3558540"/>
            </a:xfrm>
            <a:custGeom>
              <a:avLst/>
              <a:gdLst/>
              <a:ahLst/>
              <a:cxnLst/>
              <a:rect l="l" t="t" r="r" b="b"/>
              <a:pathLst>
                <a:path w="3095625" h="3558540">
                  <a:moveTo>
                    <a:pt x="0" y="3558540"/>
                  </a:moveTo>
                  <a:lnTo>
                    <a:pt x="3095243" y="3558540"/>
                  </a:lnTo>
                  <a:lnTo>
                    <a:pt x="3095243" y="0"/>
                  </a:lnTo>
                  <a:lnTo>
                    <a:pt x="0" y="0"/>
                  </a:lnTo>
                  <a:lnTo>
                    <a:pt x="0" y="3558540"/>
                  </a:lnTo>
                  <a:close/>
                </a:path>
              </a:pathLst>
            </a:custGeom>
            <a:ln w="28956">
              <a:solidFill>
                <a:srgbClr val="FF0000"/>
              </a:solidFill>
            </a:ln>
          </p:spPr>
          <p:txBody>
            <a:bodyPr wrap="square" lIns="0" tIns="0" rIns="0" bIns="0" rtlCol="0"/>
            <a:lstStyle/>
            <a:p>
              <a:endParaRPr/>
            </a:p>
          </p:txBody>
        </p:sp>
      </p:grpSp>
      <p:grpSp>
        <p:nvGrpSpPr>
          <p:cNvPr id="6" name="object 6"/>
          <p:cNvGrpSpPr/>
          <p:nvPr/>
        </p:nvGrpSpPr>
        <p:grpSpPr>
          <a:xfrm>
            <a:off x="5544311" y="3029711"/>
            <a:ext cx="3481070" cy="2487295"/>
            <a:chOff x="5544311" y="3029711"/>
            <a:chExt cx="3481070" cy="2487295"/>
          </a:xfrm>
        </p:grpSpPr>
        <p:pic>
          <p:nvPicPr>
            <p:cNvPr id="7" name="object 7"/>
            <p:cNvPicPr/>
            <p:nvPr/>
          </p:nvPicPr>
          <p:blipFill>
            <a:blip r:embed="rId3" cstate="print"/>
            <a:stretch>
              <a:fillRect/>
            </a:stretch>
          </p:blipFill>
          <p:spPr>
            <a:xfrm>
              <a:off x="5544311" y="3029711"/>
              <a:ext cx="3480816" cy="2487168"/>
            </a:xfrm>
            <a:prstGeom prst="rect">
              <a:avLst/>
            </a:prstGeom>
          </p:spPr>
        </p:pic>
        <p:sp>
          <p:nvSpPr>
            <p:cNvPr id="8" name="object 8"/>
            <p:cNvSpPr/>
            <p:nvPr/>
          </p:nvSpPr>
          <p:spPr>
            <a:xfrm>
              <a:off x="5796533" y="3286505"/>
              <a:ext cx="360045" cy="431800"/>
            </a:xfrm>
            <a:custGeom>
              <a:avLst/>
              <a:gdLst/>
              <a:ahLst/>
              <a:cxnLst/>
              <a:rect l="l" t="t" r="r" b="b"/>
              <a:pathLst>
                <a:path w="360045" h="431800">
                  <a:moveTo>
                    <a:pt x="0" y="431291"/>
                  </a:moveTo>
                  <a:lnTo>
                    <a:pt x="359663" y="431291"/>
                  </a:lnTo>
                  <a:lnTo>
                    <a:pt x="359663" y="0"/>
                  </a:lnTo>
                  <a:lnTo>
                    <a:pt x="0" y="0"/>
                  </a:lnTo>
                  <a:lnTo>
                    <a:pt x="0" y="431291"/>
                  </a:lnTo>
                  <a:close/>
                </a:path>
              </a:pathLst>
            </a:custGeom>
            <a:ln w="28956">
              <a:solidFill>
                <a:srgbClr val="FF0000"/>
              </a:solidFill>
            </a:ln>
          </p:spPr>
          <p:txBody>
            <a:bodyPr wrap="square" lIns="0" tIns="0" rIns="0" bIns="0" rtlCol="0"/>
            <a:lstStyle/>
            <a:p>
              <a:endParaRPr/>
            </a:p>
          </p:txBody>
        </p:sp>
      </p:grpSp>
      <p:sp>
        <p:nvSpPr>
          <p:cNvPr id="9" name="object 9"/>
          <p:cNvSpPr txBox="1"/>
          <p:nvPr/>
        </p:nvSpPr>
        <p:spPr>
          <a:xfrm>
            <a:off x="629797" y="1082440"/>
            <a:ext cx="6570980" cy="2135200"/>
          </a:xfrm>
          <a:prstGeom prst="rect">
            <a:avLst/>
          </a:prstGeom>
        </p:spPr>
        <p:txBody>
          <a:bodyPr vert="horz" wrap="square" lIns="0" tIns="85090" rIns="0" bIns="0" rtlCol="0">
            <a:spAutoFit/>
          </a:bodyPr>
          <a:lstStyle/>
          <a:p>
            <a:pPr marL="469900" indent="-457834">
              <a:spcBef>
                <a:spcPts val="670"/>
              </a:spcBef>
              <a:buClr>
                <a:srgbClr val="006FC0"/>
              </a:buClr>
              <a:buFont typeface="Wingdings"/>
              <a:buChar char=""/>
              <a:tabLst>
                <a:tab pos="469900" algn="l"/>
                <a:tab pos="470534" algn="l"/>
              </a:tabLst>
            </a:pPr>
            <a:r>
              <a:rPr lang="en-US" altLang="zh-TW" sz="2400" spc="-10" dirty="0">
                <a:solidFill>
                  <a:srgbClr val="FF0000"/>
                </a:solidFill>
                <a:latin typeface="標楷體" panose="03000509000000000000" pitchFamily="65" charset="-120"/>
                <a:ea typeface="標楷體" panose="03000509000000000000" pitchFamily="65" charset="-120"/>
                <a:cs typeface="標楷體"/>
              </a:rPr>
              <a:t>Lab10</a:t>
            </a:r>
            <a:r>
              <a:rPr lang="zh-TW" altLang="en-US" sz="2400" spc="-10" dirty="0">
                <a:solidFill>
                  <a:srgbClr val="FF0000"/>
                </a:solidFill>
                <a:latin typeface="標楷體" panose="03000509000000000000" pitchFamily="65" charset="-120"/>
                <a:ea typeface="標楷體" panose="03000509000000000000" pitchFamily="65" charset="-120"/>
                <a:cs typeface="標楷體"/>
              </a:rPr>
              <a:t>有給</a:t>
            </a:r>
            <a:r>
              <a:rPr lang="en-US" altLang="zh-TW" sz="2400" spc="-10" dirty="0" err="1">
                <a:solidFill>
                  <a:srgbClr val="FF0000"/>
                </a:solidFill>
                <a:latin typeface="標楷體" panose="03000509000000000000" pitchFamily="65" charset="-120"/>
                <a:ea typeface="標楷體" panose="03000509000000000000" pitchFamily="65" charset="-120"/>
                <a:cs typeface="標楷體"/>
              </a:rPr>
              <a:t>xdc</a:t>
            </a:r>
            <a:r>
              <a:rPr lang="zh-TW" altLang="en-US" sz="2400" spc="-10" dirty="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spc="-10" dirty="0">
              <a:latin typeface="標楷體"/>
              <a:cs typeface="標楷體"/>
            </a:endParaRPr>
          </a:p>
          <a:p>
            <a:pPr marL="469900" indent="-457834">
              <a:lnSpc>
                <a:spcPct val="100000"/>
              </a:lnSpc>
              <a:spcBef>
                <a:spcPts val="670"/>
              </a:spcBef>
              <a:buClr>
                <a:srgbClr val="006FC0"/>
              </a:buClr>
              <a:buFont typeface="Wingdings"/>
              <a:buChar char=""/>
              <a:tabLst>
                <a:tab pos="469900" algn="l"/>
                <a:tab pos="470534" algn="l"/>
              </a:tabLst>
            </a:pPr>
            <a:r>
              <a:rPr sz="2400" spc="-10" dirty="0" err="1">
                <a:latin typeface="標楷體"/>
                <a:cs typeface="標楷體"/>
              </a:rPr>
              <a:t>確認腳位設定</a:t>
            </a:r>
            <a:endParaRPr sz="2400" dirty="0">
              <a:latin typeface="標楷體"/>
              <a:cs typeface="標楷體"/>
            </a:endParaRPr>
          </a:p>
          <a:p>
            <a:pPr marL="469900" indent="-457834">
              <a:lnSpc>
                <a:spcPct val="100000"/>
              </a:lnSpc>
              <a:spcBef>
                <a:spcPts val="580"/>
              </a:spcBef>
              <a:buClr>
                <a:srgbClr val="006FC0"/>
              </a:buClr>
              <a:buFont typeface="Wingdings"/>
              <a:buChar char=""/>
              <a:tabLst>
                <a:tab pos="469900" algn="l"/>
                <a:tab pos="470534" algn="l"/>
              </a:tabLst>
            </a:pPr>
            <a:r>
              <a:rPr sz="2400" spc="-95" dirty="0">
                <a:latin typeface="標楷體"/>
                <a:cs typeface="標楷體"/>
              </a:rPr>
              <a:t>儲存約束檔案 </a:t>
            </a:r>
            <a:r>
              <a:rPr sz="2400" spc="-10" dirty="0">
                <a:latin typeface="Times New Roman"/>
                <a:cs typeface="Times New Roman"/>
              </a:rPr>
              <a:t>Constraint</a:t>
            </a:r>
            <a:endParaRPr sz="2400" dirty="0">
              <a:latin typeface="Times New Roman"/>
              <a:cs typeface="Times New Roman"/>
            </a:endParaRPr>
          </a:p>
          <a:p>
            <a:pPr marR="247650" algn="ctr">
              <a:lnSpc>
                <a:spcPct val="100000"/>
              </a:lnSpc>
              <a:spcBef>
                <a:spcPts val="1839"/>
              </a:spcBef>
            </a:pPr>
            <a:r>
              <a:rPr sz="1600" spc="-25" dirty="0">
                <a:solidFill>
                  <a:srgbClr val="FF0000"/>
                </a:solidFill>
                <a:latin typeface="MS PGothic"/>
                <a:cs typeface="MS PGothic"/>
              </a:rPr>
              <a:t>確認是否都完成設</a:t>
            </a:r>
            <a:r>
              <a:rPr sz="1600" spc="-50" dirty="0">
                <a:solidFill>
                  <a:srgbClr val="FF0000"/>
                </a:solidFill>
                <a:latin typeface="MS PGothic"/>
                <a:cs typeface="MS PGothic"/>
              </a:rPr>
              <a:t>定</a:t>
            </a:r>
            <a:endParaRPr sz="1600" dirty="0">
              <a:latin typeface="MS PGothic"/>
              <a:cs typeface="MS PGothic"/>
            </a:endParaRPr>
          </a:p>
          <a:p>
            <a:pPr marR="5080" algn="r">
              <a:lnSpc>
                <a:spcPct val="100000"/>
              </a:lnSpc>
              <a:spcBef>
                <a:spcPts val="350"/>
              </a:spcBef>
            </a:pPr>
            <a:r>
              <a:rPr sz="1600" spc="-25" dirty="0">
                <a:solidFill>
                  <a:srgbClr val="FF0000"/>
                </a:solidFill>
                <a:latin typeface="MS PGothic"/>
                <a:cs typeface="MS PGothic"/>
              </a:rPr>
              <a:t>儲存</a:t>
            </a:r>
            <a:r>
              <a:rPr sz="1600" spc="-10" dirty="0">
                <a:solidFill>
                  <a:srgbClr val="FF0000"/>
                </a:solidFill>
                <a:latin typeface="Arial"/>
                <a:cs typeface="Arial"/>
              </a:rPr>
              <a:t>Constraints</a:t>
            </a:r>
            <a:endParaRPr sz="1600" dirty="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38</a:t>
            </a:fld>
            <a:endParaRPr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24271" y="2446020"/>
            <a:ext cx="3624071" cy="3698748"/>
          </a:xfrm>
          <a:prstGeom prst="rect">
            <a:avLst/>
          </a:prstGeom>
        </p:spPr>
      </p:pic>
      <p:grpSp>
        <p:nvGrpSpPr>
          <p:cNvPr id="3" name="object 3"/>
          <p:cNvGrpSpPr/>
          <p:nvPr/>
        </p:nvGrpSpPr>
        <p:grpSpPr>
          <a:xfrm>
            <a:off x="792480" y="3956303"/>
            <a:ext cx="3891279" cy="1702435"/>
            <a:chOff x="792480" y="3956303"/>
            <a:chExt cx="3891279" cy="1702435"/>
          </a:xfrm>
        </p:grpSpPr>
        <p:pic>
          <p:nvPicPr>
            <p:cNvPr id="4" name="object 4"/>
            <p:cNvPicPr/>
            <p:nvPr/>
          </p:nvPicPr>
          <p:blipFill>
            <a:blip r:embed="rId3" cstate="print"/>
            <a:stretch>
              <a:fillRect/>
            </a:stretch>
          </p:blipFill>
          <p:spPr>
            <a:xfrm>
              <a:off x="792480" y="3956303"/>
              <a:ext cx="3890772" cy="1702308"/>
            </a:xfrm>
            <a:prstGeom prst="rect">
              <a:avLst/>
            </a:prstGeom>
          </p:spPr>
        </p:pic>
        <p:sp>
          <p:nvSpPr>
            <p:cNvPr id="5" name="object 5"/>
            <p:cNvSpPr/>
            <p:nvPr/>
          </p:nvSpPr>
          <p:spPr>
            <a:xfrm>
              <a:off x="3890009" y="5196077"/>
              <a:ext cx="649605" cy="360045"/>
            </a:xfrm>
            <a:custGeom>
              <a:avLst/>
              <a:gdLst/>
              <a:ahLst/>
              <a:cxnLst/>
              <a:rect l="l" t="t" r="r" b="b"/>
              <a:pathLst>
                <a:path w="649604" h="360045">
                  <a:moveTo>
                    <a:pt x="0" y="359664"/>
                  </a:moveTo>
                  <a:lnTo>
                    <a:pt x="649224" y="359664"/>
                  </a:lnTo>
                  <a:lnTo>
                    <a:pt x="649224" y="0"/>
                  </a:lnTo>
                  <a:lnTo>
                    <a:pt x="0" y="0"/>
                  </a:lnTo>
                  <a:lnTo>
                    <a:pt x="0" y="359664"/>
                  </a:lnTo>
                  <a:close/>
                </a:path>
              </a:pathLst>
            </a:custGeom>
            <a:ln w="28956">
              <a:solidFill>
                <a:srgbClr val="FF0000"/>
              </a:solidFill>
            </a:ln>
          </p:spPr>
          <p:txBody>
            <a:bodyPr wrap="square" lIns="0" tIns="0" rIns="0" bIns="0" rtlCol="0"/>
            <a:lstStyle/>
            <a:p>
              <a:endParaRPr/>
            </a:p>
          </p:txBody>
        </p:sp>
      </p:grpSp>
      <p:sp>
        <p:nvSpPr>
          <p:cNvPr id="6" name="object 6"/>
          <p:cNvSpPr txBox="1"/>
          <p:nvPr/>
        </p:nvSpPr>
        <p:spPr>
          <a:xfrm>
            <a:off x="315276" y="1279727"/>
            <a:ext cx="7799070" cy="2255105"/>
          </a:xfrm>
          <a:prstGeom prst="rect">
            <a:avLst/>
          </a:prstGeom>
        </p:spPr>
        <p:txBody>
          <a:bodyPr vert="horz" wrap="square" lIns="0" tIns="86995" rIns="0" bIns="0" rtlCol="0">
            <a:spAutoFit/>
          </a:bodyPr>
          <a:lstStyle/>
          <a:p>
            <a:pPr marL="469900" indent="-457834">
              <a:spcBef>
                <a:spcPts val="685"/>
              </a:spcBef>
              <a:buClr>
                <a:srgbClr val="006FC0"/>
              </a:buClr>
              <a:buFont typeface="Wingdings"/>
              <a:buChar char=""/>
              <a:tabLst>
                <a:tab pos="469900" algn="l"/>
                <a:tab pos="470534" algn="l"/>
              </a:tabLst>
            </a:pPr>
            <a:r>
              <a:rPr lang="en-US" altLang="zh-TW" sz="2400" spc="-10" dirty="0">
                <a:solidFill>
                  <a:srgbClr val="FF0000"/>
                </a:solidFill>
                <a:latin typeface="標楷體" panose="03000509000000000000" pitchFamily="65" charset="-120"/>
                <a:ea typeface="標楷體" panose="03000509000000000000" pitchFamily="65" charset="-120"/>
                <a:cs typeface="標楷體"/>
              </a:rPr>
              <a:t>Lab10</a:t>
            </a:r>
            <a:r>
              <a:rPr lang="zh-TW" altLang="en-US" sz="2400" spc="-10" dirty="0">
                <a:solidFill>
                  <a:srgbClr val="FF0000"/>
                </a:solidFill>
                <a:latin typeface="標楷體" panose="03000509000000000000" pitchFamily="65" charset="-120"/>
                <a:ea typeface="標楷體" panose="03000509000000000000" pitchFamily="65" charset="-120"/>
                <a:cs typeface="標楷體"/>
              </a:rPr>
              <a:t>有給</a:t>
            </a:r>
            <a:r>
              <a:rPr lang="en-US" altLang="zh-TW" sz="2400" spc="-10" dirty="0" err="1">
                <a:solidFill>
                  <a:srgbClr val="FF0000"/>
                </a:solidFill>
                <a:latin typeface="標楷體" panose="03000509000000000000" pitchFamily="65" charset="-120"/>
                <a:ea typeface="標楷體" panose="03000509000000000000" pitchFamily="65" charset="-120"/>
                <a:cs typeface="標楷體"/>
              </a:rPr>
              <a:t>xdc</a:t>
            </a:r>
            <a:r>
              <a:rPr lang="zh-TW" altLang="en-US" sz="2400" spc="-10" dirty="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spc="-5" dirty="0">
              <a:latin typeface="標楷體"/>
              <a:cs typeface="標楷體"/>
            </a:endParaRPr>
          </a:p>
          <a:p>
            <a:pPr marL="469900" indent="-457834">
              <a:lnSpc>
                <a:spcPct val="100000"/>
              </a:lnSpc>
              <a:spcBef>
                <a:spcPts val="685"/>
              </a:spcBef>
              <a:buClr>
                <a:srgbClr val="006FC0"/>
              </a:buClr>
              <a:buFont typeface="Wingdings"/>
              <a:buChar char=""/>
              <a:tabLst>
                <a:tab pos="469900" algn="l"/>
                <a:tab pos="470534" algn="l"/>
              </a:tabLst>
            </a:pPr>
            <a:r>
              <a:rPr sz="2400" spc="-5" dirty="0" err="1">
                <a:latin typeface="標楷體"/>
                <a:cs typeface="標楷體"/>
              </a:rPr>
              <a:t>提醒儲存約束檔案，會導致合成結果過期，需重新合成</a:t>
            </a:r>
            <a:endParaRPr sz="2400" dirty="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spc="-20" dirty="0">
                <a:latin typeface="Times New Roman"/>
                <a:cs typeface="Times New Roman"/>
              </a:rPr>
              <a:t>“OK”</a:t>
            </a:r>
            <a:endParaRPr sz="2400" dirty="0">
              <a:latin typeface="Times New Roman"/>
              <a:cs typeface="Times New Roman"/>
            </a:endParaRPr>
          </a:p>
          <a:p>
            <a:pPr marL="469900" indent="-457834">
              <a:lnSpc>
                <a:spcPct val="100000"/>
              </a:lnSpc>
              <a:spcBef>
                <a:spcPts val="570"/>
              </a:spcBef>
              <a:buClr>
                <a:srgbClr val="006FC0"/>
              </a:buClr>
              <a:buFont typeface="Wingdings"/>
              <a:buChar char=""/>
              <a:tabLst>
                <a:tab pos="469900" algn="l"/>
                <a:tab pos="470534" algn="l"/>
              </a:tabLst>
            </a:pPr>
            <a:r>
              <a:rPr sz="2400" spc="-10" dirty="0">
                <a:latin typeface="標楷體"/>
                <a:cs typeface="標楷體"/>
              </a:rPr>
              <a:t>設定腳位檔名稱</a:t>
            </a:r>
            <a:endParaRPr sz="2400" dirty="0">
              <a:latin typeface="標楷體"/>
              <a:cs typeface="標楷體"/>
            </a:endParaRPr>
          </a:p>
          <a:p>
            <a:pPr marL="469900" indent="-457834">
              <a:lnSpc>
                <a:spcPct val="100000"/>
              </a:lnSpc>
              <a:spcBef>
                <a:spcPts val="585"/>
              </a:spcBef>
              <a:buClr>
                <a:srgbClr val="006FC0"/>
              </a:buClr>
              <a:buFont typeface="Wingdings"/>
              <a:buChar char=""/>
              <a:tabLst>
                <a:tab pos="469900" algn="l"/>
                <a:tab pos="470534" algn="l"/>
              </a:tabLst>
            </a:pPr>
            <a:r>
              <a:rPr sz="2400" spc="-20" dirty="0">
                <a:latin typeface="Times New Roman"/>
                <a:cs typeface="Times New Roman"/>
              </a:rPr>
              <a:t>“OK”</a:t>
            </a:r>
            <a:endParaRPr sz="2400" dirty="0">
              <a:latin typeface="Times New Roman"/>
              <a:cs typeface="Times New Roman"/>
            </a:endParaRPr>
          </a:p>
        </p:txBody>
      </p:sp>
      <p:sp>
        <p:nvSpPr>
          <p:cNvPr id="8" name="object 8"/>
          <p:cNvSpPr txBox="1"/>
          <p:nvPr/>
        </p:nvSpPr>
        <p:spPr>
          <a:xfrm>
            <a:off x="5515736" y="4838827"/>
            <a:ext cx="279590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初次設定</a:t>
            </a:r>
            <a:r>
              <a:rPr sz="1600" spc="-25" dirty="0">
                <a:solidFill>
                  <a:srgbClr val="FF0000"/>
                </a:solidFill>
                <a:latin typeface="微軟正黑體"/>
                <a:cs typeface="微軟正黑體"/>
              </a:rPr>
              <a:t>腳</a:t>
            </a:r>
            <a:r>
              <a:rPr sz="1600" spc="-25" dirty="0">
                <a:solidFill>
                  <a:srgbClr val="FF0000"/>
                </a:solidFill>
                <a:latin typeface="MS PGothic"/>
                <a:cs typeface="MS PGothic"/>
              </a:rPr>
              <a:t>位</a:t>
            </a:r>
            <a:r>
              <a:rPr sz="1600" spc="-20" dirty="0">
                <a:solidFill>
                  <a:srgbClr val="FF0000"/>
                </a:solidFill>
                <a:latin typeface="MS PGothic"/>
                <a:cs typeface="MS PGothic"/>
              </a:rPr>
              <a:t>，</a:t>
            </a:r>
            <a:r>
              <a:rPr sz="1600" spc="-25" dirty="0">
                <a:solidFill>
                  <a:srgbClr val="FF0000"/>
                </a:solidFill>
                <a:latin typeface="MS PGothic"/>
                <a:cs typeface="MS PGothic"/>
              </a:rPr>
              <a:t>創建新約束檔</a:t>
            </a:r>
            <a:r>
              <a:rPr sz="1600" spc="-50" dirty="0">
                <a:solidFill>
                  <a:srgbClr val="FF0000"/>
                </a:solidFill>
                <a:latin typeface="MS PGothic"/>
                <a:cs typeface="MS PGothic"/>
              </a:rPr>
              <a:t>案</a:t>
            </a:r>
            <a:endParaRPr sz="1600">
              <a:latin typeface="MS PGothic"/>
              <a:cs typeface="MS PGothic"/>
            </a:endParaRPr>
          </a:p>
        </p:txBody>
      </p:sp>
      <p:sp>
        <p:nvSpPr>
          <p:cNvPr id="9" name="object 9"/>
          <p:cNvSpPr/>
          <p:nvPr/>
        </p:nvSpPr>
        <p:spPr>
          <a:xfrm>
            <a:off x="5436870" y="3600450"/>
            <a:ext cx="2807335" cy="2374900"/>
          </a:xfrm>
          <a:custGeom>
            <a:avLst/>
            <a:gdLst/>
            <a:ahLst/>
            <a:cxnLst/>
            <a:rect l="l" t="t" r="r" b="b"/>
            <a:pathLst>
              <a:path w="2807334" h="2374900">
                <a:moveTo>
                  <a:pt x="0" y="1208532"/>
                </a:moveTo>
                <a:lnTo>
                  <a:pt x="2807207" y="1208532"/>
                </a:lnTo>
                <a:lnTo>
                  <a:pt x="2807207" y="0"/>
                </a:lnTo>
                <a:lnTo>
                  <a:pt x="0" y="0"/>
                </a:lnTo>
                <a:lnTo>
                  <a:pt x="0" y="1208532"/>
                </a:lnTo>
                <a:close/>
              </a:path>
              <a:path w="2807334" h="2374900">
                <a:moveTo>
                  <a:pt x="504443" y="909827"/>
                </a:moveTo>
                <a:lnTo>
                  <a:pt x="2663952" y="909827"/>
                </a:lnTo>
                <a:lnTo>
                  <a:pt x="2663952" y="621791"/>
                </a:lnTo>
                <a:lnTo>
                  <a:pt x="504443" y="621791"/>
                </a:lnTo>
                <a:lnTo>
                  <a:pt x="504443" y="909827"/>
                </a:lnTo>
                <a:close/>
              </a:path>
              <a:path w="2807334" h="2374900">
                <a:moveTo>
                  <a:pt x="1623059" y="2374391"/>
                </a:moveTo>
                <a:lnTo>
                  <a:pt x="2304287" y="2374391"/>
                </a:lnTo>
                <a:lnTo>
                  <a:pt x="2304287" y="2014727"/>
                </a:lnTo>
                <a:lnTo>
                  <a:pt x="1623059" y="2014727"/>
                </a:lnTo>
                <a:lnTo>
                  <a:pt x="1623059" y="2374391"/>
                </a:lnTo>
                <a:close/>
              </a:path>
            </a:pathLst>
          </a:custGeom>
          <a:ln w="28956">
            <a:solidFill>
              <a:srgbClr val="FF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39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a:t>
            </a:fld>
            <a:endParaRPr spc="-25" dirty="0"/>
          </a:p>
        </p:txBody>
      </p:sp>
      <p:sp>
        <p:nvSpPr>
          <p:cNvPr id="23" name="標題 22">
            <a:extLst>
              <a:ext uri="{FF2B5EF4-FFF2-40B4-BE49-F238E27FC236}">
                <a16:creationId xmlns:a16="http://schemas.microsoft.com/office/drawing/2014/main" id="{970DF4C2-6DC6-B63C-B29A-104ED088B714}"/>
              </a:ext>
            </a:extLst>
          </p:cNvPr>
          <p:cNvSpPr>
            <a:spLocks noGrp="1"/>
          </p:cNvSpPr>
          <p:nvPr>
            <p:ph type="title"/>
          </p:nvPr>
        </p:nvSpPr>
        <p:spPr>
          <a:xfrm>
            <a:off x="304800" y="679068"/>
            <a:ext cx="8382000" cy="762000"/>
          </a:xfrm>
        </p:spPr>
        <p:txBody>
          <a:bodyPr/>
          <a:lstStyle/>
          <a:p>
            <a:endParaRPr lang="zh-TW" altLang="en-US"/>
          </a:p>
        </p:txBody>
      </p:sp>
      <p:pic>
        <p:nvPicPr>
          <p:cNvPr id="25" name="圖片 24">
            <a:extLst>
              <a:ext uri="{FF2B5EF4-FFF2-40B4-BE49-F238E27FC236}">
                <a16:creationId xmlns:a16="http://schemas.microsoft.com/office/drawing/2014/main" id="{1D7875FF-7D2B-6C56-72BA-237A4961D94C}"/>
              </a:ext>
            </a:extLst>
          </p:cNvPr>
          <p:cNvPicPr>
            <a:picLocks noChangeAspect="1"/>
          </p:cNvPicPr>
          <p:nvPr/>
        </p:nvPicPr>
        <p:blipFill>
          <a:blip r:embed="rId2"/>
          <a:stretch>
            <a:fillRect/>
          </a:stretch>
        </p:blipFill>
        <p:spPr>
          <a:xfrm>
            <a:off x="224530" y="1936773"/>
            <a:ext cx="5256259" cy="3713493"/>
          </a:xfrm>
          <a:prstGeom prst="rect">
            <a:avLst/>
          </a:prstGeom>
        </p:spPr>
      </p:pic>
      <p:pic>
        <p:nvPicPr>
          <p:cNvPr id="27" name="圖片 26">
            <a:extLst>
              <a:ext uri="{FF2B5EF4-FFF2-40B4-BE49-F238E27FC236}">
                <a16:creationId xmlns:a16="http://schemas.microsoft.com/office/drawing/2014/main" id="{075B5862-5A49-2336-87BC-ACE79A4640F6}"/>
              </a:ext>
            </a:extLst>
          </p:cNvPr>
          <p:cNvPicPr>
            <a:picLocks noChangeAspect="1"/>
          </p:cNvPicPr>
          <p:nvPr/>
        </p:nvPicPr>
        <p:blipFill>
          <a:blip r:embed="rId3"/>
          <a:stretch>
            <a:fillRect/>
          </a:stretch>
        </p:blipFill>
        <p:spPr>
          <a:xfrm>
            <a:off x="5519272" y="2057400"/>
            <a:ext cx="3405114" cy="34722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475430"/>
            <a:ext cx="4167504" cy="925194"/>
          </a:xfrm>
          <a:prstGeom prst="rect">
            <a:avLst/>
          </a:prstGeom>
        </p:spPr>
        <p:txBody>
          <a:bodyPr vert="horz" wrap="square" lIns="0" tIns="187325" rIns="0" bIns="0" rtlCol="0">
            <a:spAutoFit/>
          </a:bodyPr>
          <a:lstStyle/>
          <a:p>
            <a:pPr marL="469900" indent="-457834">
              <a:lnSpc>
                <a:spcPct val="100000"/>
              </a:lnSpc>
              <a:spcBef>
                <a:spcPts val="1475"/>
              </a:spcBef>
              <a:buClr>
                <a:srgbClr val="006FC0"/>
              </a:buClr>
              <a:buFont typeface="Wingdings"/>
              <a:buChar char=""/>
              <a:tabLst>
                <a:tab pos="469900" algn="l"/>
                <a:tab pos="470534" algn="l"/>
              </a:tabLst>
            </a:pPr>
            <a:r>
              <a:rPr sz="2400" spc="-210" dirty="0">
                <a:latin typeface="標楷體"/>
                <a:cs typeface="標楷體"/>
              </a:rPr>
              <a:t>關閉 </a:t>
            </a:r>
            <a:r>
              <a:rPr sz="2400" dirty="0">
                <a:latin typeface="Times New Roman"/>
                <a:cs typeface="Times New Roman"/>
              </a:rPr>
              <a:t>Synthesized</a:t>
            </a:r>
            <a:r>
              <a:rPr sz="2400" spc="-10" dirty="0">
                <a:latin typeface="Times New Roman"/>
                <a:cs typeface="Times New Roman"/>
              </a:rPr>
              <a:t> Design</a:t>
            </a:r>
            <a:endParaRPr sz="2400">
              <a:latin typeface="Times New Roman"/>
              <a:cs typeface="Times New Roman"/>
            </a:endParaRPr>
          </a:p>
          <a:p>
            <a:pPr marR="5080" algn="r">
              <a:lnSpc>
                <a:spcPct val="100000"/>
              </a:lnSpc>
              <a:spcBef>
                <a:spcPts val="910"/>
              </a:spcBef>
            </a:pPr>
            <a:r>
              <a:rPr sz="1600" spc="-25" dirty="0">
                <a:solidFill>
                  <a:srgbClr val="FF0000"/>
                </a:solidFill>
                <a:latin typeface="MS PGothic"/>
                <a:cs typeface="MS PGothic"/>
              </a:rPr>
              <a:t>合成過</a:t>
            </a:r>
            <a:r>
              <a:rPr sz="1600" spc="-50" dirty="0">
                <a:solidFill>
                  <a:srgbClr val="FF0000"/>
                </a:solidFill>
                <a:latin typeface="MS PGothic"/>
                <a:cs typeface="MS PGothic"/>
              </a:rPr>
              <a:t>期</a:t>
            </a:r>
            <a:endParaRPr sz="1600">
              <a:latin typeface="MS PGothic"/>
              <a:cs typeface="MS PGothic"/>
            </a:endParaRPr>
          </a:p>
        </p:txBody>
      </p:sp>
      <p:pic>
        <p:nvPicPr>
          <p:cNvPr id="4" name="object 4"/>
          <p:cNvPicPr/>
          <p:nvPr/>
        </p:nvPicPr>
        <p:blipFill>
          <a:blip r:embed="rId2" cstate="print"/>
          <a:stretch>
            <a:fillRect/>
          </a:stretch>
        </p:blipFill>
        <p:spPr>
          <a:xfrm>
            <a:off x="684276" y="2469605"/>
            <a:ext cx="5018532" cy="3981486"/>
          </a:xfrm>
          <a:prstGeom prst="rect">
            <a:avLst/>
          </a:prstGeom>
        </p:spPr>
      </p:pic>
      <p:sp>
        <p:nvSpPr>
          <p:cNvPr id="5" name="object 5"/>
          <p:cNvSpPr txBox="1"/>
          <p:nvPr/>
        </p:nvSpPr>
        <p:spPr>
          <a:xfrm>
            <a:off x="2978276" y="3116072"/>
            <a:ext cx="228282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關</a:t>
            </a:r>
            <a:r>
              <a:rPr sz="1600" dirty="0">
                <a:solidFill>
                  <a:srgbClr val="FF0000"/>
                </a:solidFill>
                <a:latin typeface="MS PGothic"/>
                <a:cs typeface="MS PGothic"/>
              </a:rPr>
              <a:t>閉</a:t>
            </a:r>
            <a:r>
              <a:rPr sz="1600" spc="-45" dirty="0">
                <a:solidFill>
                  <a:srgbClr val="FF0000"/>
                </a:solidFill>
                <a:latin typeface="MS PGothic"/>
                <a:cs typeface="MS PGothic"/>
              </a:rPr>
              <a:t> </a:t>
            </a:r>
            <a:r>
              <a:rPr sz="1600" spc="-10" dirty="0">
                <a:solidFill>
                  <a:srgbClr val="FF0000"/>
                </a:solidFill>
                <a:latin typeface="Arial"/>
                <a:cs typeface="Arial"/>
              </a:rPr>
              <a:t>Synthesized</a:t>
            </a:r>
            <a:r>
              <a:rPr sz="1600" spc="-5" dirty="0">
                <a:solidFill>
                  <a:srgbClr val="FF0000"/>
                </a:solidFill>
                <a:latin typeface="Arial"/>
                <a:cs typeface="Arial"/>
              </a:rPr>
              <a:t> </a:t>
            </a:r>
            <a:r>
              <a:rPr sz="1600" spc="-10" dirty="0">
                <a:solidFill>
                  <a:srgbClr val="FF0000"/>
                </a:solidFill>
                <a:latin typeface="Arial"/>
                <a:cs typeface="Arial"/>
              </a:rPr>
              <a:t>Design</a:t>
            </a:r>
            <a:endParaRPr sz="1600">
              <a:latin typeface="Arial"/>
              <a:cs typeface="Arial"/>
            </a:endParaRPr>
          </a:p>
        </p:txBody>
      </p:sp>
      <p:sp>
        <p:nvSpPr>
          <p:cNvPr id="6" name="object 6"/>
          <p:cNvSpPr/>
          <p:nvPr/>
        </p:nvSpPr>
        <p:spPr>
          <a:xfrm>
            <a:off x="3582161" y="2440685"/>
            <a:ext cx="2179320" cy="977265"/>
          </a:xfrm>
          <a:custGeom>
            <a:avLst/>
            <a:gdLst/>
            <a:ahLst/>
            <a:cxnLst/>
            <a:rect l="l" t="t" r="r" b="b"/>
            <a:pathLst>
              <a:path w="2179320" h="977264">
                <a:moveTo>
                  <a:pt x="1786127" y="976884"/>
                </a:moveTo>
                <a:lnTo>
                  <a:pt x="2179319" y="976884"/>
                </a:lnTo>
                <a:lnTo>
                  <a:pt x="2179319" y="617220"/>
                </a:lnTo>
                <a:lnTo>
                  <a:pt x="1786127" y="617220"/>
                </a:lnTo>
                <a:lnTo>
                  <a:pt x="1786127" y="976884"/>
                </a:lnTo>
                <a:close/>
              </a:path>
              <a:path w="2179320" h="977264">
                <a:moveTo>
                  <a:pt x="0" y="359663"/>
                </a:moveTo>
                <a:lnTo>
                  <a:pt x="1296924" y="359663"/>
                </a:lnTo>
                <a:lnTo>
                  <a:pt x="1296924" y="0"/>
                </a:lnTo>
                <a:lnTo>
                  <a:pt x="0" y="0"/>
                </a:lnTo>
                <a:lnTo>
                  <a:pt x="0" y="359663"/>
                </a:lnTo>
                <a:close/>
              </a:path>
            </a:pathLst>
          </a:custGeom>
          <a:ln w="28956">
            <a:solidFill>
              <a:srgbClr val="FF0000"/>
            </a:solidFill>
          </a:ln>
        </p:spPr>
        <p:txBody>
          <a:bodyPr wrap="square" lIns="0" tIns="0" rIns="0" bIns="0" rtlCol="0"/>
          <a:lstStyle/>
          <a:p>
            <a:endParaRPr/>
          </a:p>
        </p:txBody>
      </p:sp>
      <p:grpSp>
        <p:nvGrpSpPr>
          <p:cNvPr id="7" name="object 7"/>
          <p:cNvGrpSpPr/>
          <p:nvPr/>
        </p:nvGrpSpPr>
        <p:grpSpPr>
          <a:xfrm>
            <a:off x="6135623" y="3255264"/>
            <a:ext cx="2781300" cy="1905000"/>
            <a:chOff x="6135623" y="3255264"/>
            <a:chExt cx="2781300" cy="1905000"/>
          </a:xfrm>
        </p:grpSpPr>
        <p:pic>
          <p:nvPicPr>
            <p:cNvPr id="8" name="object 8"/>
            <p:cNvPicPr/>
            <p:nvPr/>
          </p:nvPicPr>
          <p:blipFill>
            <a:blip r:embed="rId3" cstate="print"/>
            <a:stretch>
              <a:fillRect/>
            </a:stretch>
          </p:blipFill>
          <p:spPr>
            <a:xfrm>
              <a:off x="6135623" y="3255264"/>
              <a:ext cx="2781300" cy="1905000"/>
            </a:xfrm>
            <a:prstGeom prst="rect">
              <a:avLst/>
            </a:prstGeom>
          </p:spPr>
        </p:pic>
        <p:sp>
          <p:nvSpPr>
            <p:cNvPr id="9" name="object 9"/>
            <p:cNvSpPr/>
            <p:nvPr/>
          </p:nvSpPr>
          <p:spPr>
            <a:xfrm>
              <a:off x="6948677" y="4653534"/>
              <a:ext cx="721360" cy="288290"/>
            </a:xfrm>
            <a:custGeom>
              <a:avLst/>
              <a:gdLst/>
              <a:ahLst/>
              <a:cxnLst/>
              <a:rect l="l" t="t" r="r" b="b"/>
              <a:pathLst>
                <a:path w="721359" h="288289">
                  <a:moveTo>
                    <a:pt x="0" y="288036"/>
                  </a:moveTo>
                  <a:lnTo>
                    <a:pt x="720851" y="288036"/>
                  </a:lnTo>
                  <a:lnTo>
                    <a:pt x="720851" y="0"/>
                  </a:lnTo>
                  <a:lnTo>
                    <a:pt x="0" y="0"/>
                  </a:lnTo>
                  <a:lnTo>
                    <a:pt x="0" y="288036"/>
                  </a:lnTo>
                  <a:close/>
                </a:path>
              </a:pathLst>
            </a:custGeom>
            <a:ln w="28955">
              <a:solidFill>
                <a:srgbClr val="FF0000"/>
              </a:solidFill>
            </a:ln>
          </p:spPr>
          <p:txBody>
            <a:bodyPr wrap="square" lIns="0" tIns="0" rIns="0" bIns="0" rtlCol="0"/>
            <a:lstStyle/>
            <a:p>
              <a:endParaRPr/>
            </a:p>
          </p:txBody>
        </p:sp>
      </p:grpSp>
      <p:sp>
        <p:nvSpPr>
          <p:cNvPr id="10" name="object 10"/>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41</a:t>
            </a:fld>
            <a:endParaRPr spc="-25" dirty="0"/>
          </a:p>
        </p:txBody>
      </p:sp>
      <p:sp>
        <p:nvSpPr>
          <p:cNvPr id="9" name="object 7">
            <a:extLst>
              <a:ext uri="{FF2B5EF4-FFF2-40B4-BE49-F238E27FC236}">
                <a16:creationId xmlns:a16="http://schemas.microsoft.com/office/drawing/2014/main" id="{87DE850A-E99D-763E-8C4D-E710769DC5E8}"/>
              </a:ext>
            </a:extLst>
          </p:cNvPr>
          <p:cNvSpPr txBox="1"/>
          <p:nvPr/>
        </p:nvSpPr>
        <p:spPr>
          <a:xfrm>
            <a:off x="279216" y="990600"/>
            <a:ext cx="8514080" cy="1269365"/>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查看腳位檔</a:t>
            </a:r>
            <a:r>
              <a:rPr sz="2400" dirty="0">
                <a:latin typeface="Times New Roman"/>
                <a:cs typeface="Times New Roman"/>
              </a:rPr>
              <a:t>(.xdc</a:t>
            </a:r>
            <a:r>
              <a:rPr sz="2400" dirty="0">
                <a:latin typeface="標楷體"/>
                <a:cs typeface="標楷體"/>
              </a:rPr>
              <a:t>檔</a:t>
            </a:r>
            <a:r>
              <a:rPr sz="2400" spc="-50" dirty="0">
                <a:latin typeface="Times New Roman"/>
                <a:cs typeface="Times New Roman"/>
              </a:rPr>
              <a:t>)</a:t>
            </a:r>
            <a:endParaRPr sz="2400" dirty="0">
              <a:latin typeface="Times New Roman"/>
              <a:cs typeface="Times New Roman"/>
            </a:endParaRPr>
          </a:p>
          <a:p>
            <a:pPr marL="469900" indent="-457834">
              <a:lnSpc>
                <a:spcPct val="100000"/>
              </a:lnSpc>
              <a:spcBef>
                <a:spcPts val="580"/>
              </a:spcBef>
              <a:buClr>
                <a:srgbClr val="006FC0"/>
              </a:buClr>
              <a:buFont typeface="Wingdings"/>
              <a:buChar char=""/>
              <a:tabLst>
                <a:tab pos="469900" algn="l"/>
                <a:tab pos="470534" algn="l"/>
              </a:tabLst>
            </a:pPr>
            <a:r>
              <a:rPr sz="2400" spc="-10" dirty="0">
                <a:latin typeface="標楷體"/>
                <a:cs typeface="標楷體"/>
              </a:rPr>
              <a:t>在接下來的實驗中將通過直接添加</a:t>
            </a:r>
            <a:r>
              <a:rPr sz="2400" dirty="0">
                <a:latin typeface="Times New Roman"/>
                <a:cs typeface="Times New Roman"/>
              </a:rPr>
              <a:t>constraints</a:t>
            </a:r>
            <a:r>
              <a:rPr sz="2400" spc="-20" dirty="0">
                <a:latin typeface="標楷體"/>
                <a:cs typeface="標楷體"/>
              </a:rPr>
              <a:t>的方式來對設計</a:t>
            </a:r>
            <a:endParaRPr sz="2400" dirty="0">
              <a:latin typeface="標楷體"/>
              <a:cs typeface="標楷體"/>
            </a:endParaRPr>
          </a:p>
          <a:p>
            <a:pPr marL="469900">
              <a:lnSpc>
                <a:spcPct val="100000"/>
              </a:lnSpc>
            </a:pPr>
            <a:r>
              <a:rPr sz="2400" spc="-10" dirty="0">
                <a:latin typeface="標楷體"/>
                <a:cs typeface="標楷體"/>
              </a:rPr>
              <a:t>進行腳位分配。</a:t>
            </a:r>
            <a:endParaRPr sz="2400" dirty="0">
              <a:latin typeface="標楷體"/>
              <a:cs typeface="標楷體"/>
            </a:endParaRPr>
          </a:p>
        </p:txBody>
      </p:sp>
      <p:pic>
        <p:nvPicPr>
          <p:cNvPr id="12" name="object 6">
            <a:extLst>
              <a:ext uri="{FF2B5EF4-FFF2-40B4-BE49-F238E27FC236}">
                <a16:creationId xmlns:a16="http://schemas.microsoft.com/office/drawing/2014/main" id="{9613BF6D-A2AC-B4BE-20EA-7BC179991B33}"/>
              </a:ext>
            </a:extLst>
          </p:cNvPr>
          <p:cNvPicPr/>
          <p:nvPr/>
        </p:nvPicPr>
        <p:blipFill>
          <a:blip r:embed="rId2" cstate="print"/>
          <a:stretch>
            <a:fillRect/>
          </a:stretch>
        </p:blipFill>
        <p:spPr>
          <a:xfrm>
            <a:off x="1905000" y="2248761"/>
            <a:ext cx="5967984" cy="4158994"/>
          </a:xfrm>
          <a:prstGeom prst="rect">
            <a:avLst/>
          </a:prstGeom>
        </p:spPr>
      </p:pic>
    </p:spTree>
    <p:extLst>
      <p:ext uri="{BB962C8B-B14F-4D97-AF65-F5344CB8AC3E}">
        <p14:creationId xmlns:p14="http://schemas.microsoft.com/office/powerpoint/2010/main" val="2759284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872228" y="2641092"/>
            <a:ext cx="3596640" cy="2851785"/>
            <a:chOff x="4872228" y="2641092"/>
            <a:chExt cx="3596640" cy="2851785"/>
          </a:xfrm>
        </p:grpSpPr>
        <p:pic>
          <p:nvPicPr>
            <p:cNvPr id="3" name="object 3"/>
            <p:cNvPicPr/>
            <p:nvPr/>
          </p:nvPicPr>
          <p:blipFill>
            <a:blip r:embed="rId2" cstate="print"/>
            <a:stretch>
              <a:fillRect/>
            </a:stretch>
          </p:blipFill>
          <p:spPr>
            <a:xfrm>
              <a:off x="4872228" y="2641092"/>
              <a:ext cx="3596639" cy="2851404"/>
            </a:xfrm>
            <a:prstGeom prst="rect">
              <a:avLst/>
            </a:prstGeom>
          </p:spPr>
        </p:pic>
        <p:sp>
          <p:nvSpPr>
            <p:cNvPr id="4" name="object 4"/>
            <p:cNvSpPr/>
            <p:nvPr/>
          </p:nvSpPr>
          <p:spPr>
            <a:xfrm>
              <a:off x="6877050" y="5013198"/>
              <a:ext cx="719455" cy="340360"/>
            </a:xfrm>
            <a:custGeom>
              <a:avLst/>
              <a:gdLst/>
              <a:ahLst/>
              <a:cxnLst/>
              <a:rect l="l" t="t" r="r" b="b"/>
              <a:pathLst>
                <a:path w="719454" h="340360">
                  <a:moveTo>
                    <a:pt x="0" y="339851"/>
                  </a:moveTo>
                  <a:lnTo>
                    <a:pt x="719327" y="339851"/>
                  </a:lnTo>
                  <a:lnTo>
                    <a:pt x="719327" y="0"/>
                  </a:lnTo>
                  <a:lnTo>
                    <a:pt x="0" y="0"/>
                  </a:lnTo>
                  <a:lnTo>
                    <a:pt x="0" y="339851"/>
                  </a:lnTo>
                  <a:close/>
                </a:path>
              </a:pathLst>
            </a:custGeom>
            <a:ln w="28956">
              <a:solidFill>
                <a:srgbClr val="FF0000"/>
              </a:solidFill>
            </a:ln>
          </p:spPr>
          <p:txBody>
            <a:bodyPr wrap="square" lIns="0" tIns="0" rIns="0" bIns="0" rtlCol="0"/>
            <a:lstStyle/>
            <a:p>
              <a:endParaRPr/>
            </a:p>
          </p:txBody>
        </p:sp>
      </p:grpSp>
      <p:grpSp>
        <p:nvGrpSpPr>
          <p:cNvPr id="5" name="object 5"/>
          <p:cNvGrpSpPr/>
          <p:nvPr/>
        </p:nvGrpSpPr>
        <p:grpSpPr>
          <a:xfrm>
            <a:off x="634758" y="2781300"/>
            <a:ext cx="3506470" cy="2571115"/>
            <a:chOff x="634758" y="2781300"/>
            <a:chExt cx="3506470" cy="2571115"/>
          </a:xfrm>
        </p:grpSpPr>
        <p:pic>
          <p:nvPicPr>
            <p:cNvPr id="6" name="object 6"/>
            <p:cNvPicPr/>
            <p:nvPr/>
          </p:nvPicPr>
          <p:blipFill>
            <a:blip r:embed="rId3" cstate="print"/>
            <a:stretch>
              <a:fillRect/>
            </a:stretch>
          </p:blipFill>
          <p:spPr>
            <a:xfrm>
              <a:off x="634758" y="2781300"/>
              <a:ext cx="3505949" cy="2570988"/>
            </a:xfrm>
            <a:prstGeom prst="rect">
              <a:avLst/>
            </a:prstGeom>
          </p:spPr>
        </p:pic>
        <p:sp>
          <p:nvSpPr>
            <p:cNvPr id="7" name="object 7"/>
            <p:cNvSpPr/>
            <p:nvPr/>
          </p:nvSpPr>
          <p:spPr>
            <a:xfrm>
              <a:off x="685037" y="3306318"/>
              <a:ext cx="1306195" cy="297180"/>
            </a:xfrm>
            <a:custGeom>
              <a:avLst/>
              <a:gdLst/>
              <a:ahLst/>
              <a:cxnLst/>
              <a:rect l="l" t="t" r="r" b="b"/>
              <a:pathLst>
                <a:path w="1306195" h="297179">
                  <a:moveTo>
                    <a:pt x="0" y="297179"/>
                  </a:moveTo>
                  <a:lnTo>
                    <a:pt x="1306068" y="297179"/>
                  </a:lnTo>
                  <a:lnTo>
                    <a:pt x="1306068" y="0"/>
                  </a:lnTo>
                  <a:lnTo>
                    <a:pt x="0" y="0"/>
                  </a:lnTo>
                  <a:lnTo>
                    <a:pt x="0" y="297179"/>
                  </a:lnTo>
                  <a:close/>
                </a:path>
              </a:pathLst>
            </a:custGeom>
            <a:ln w="28955">
              <a:solidFill>
                <a:srgbClr val="FF0000"/>
              </a:solidFill>
            </a:ln>
          </p:spPr>
          <p:txBody>
            <a:bodyPr wrap="square" lIns="0" tIns="0" rIns="0" bIns="0" rtlCol="0"/>
            <a:lstStyle/>
            <a:p>
              <a:endParaRPr/>
            </a:p>
          </p:txBody>
        </p:sp>
      </p:grpSp>
      <p:sp>
        <p:nvSpPr>
          <p:cNvPr id="8" name="object 8"/>
          <p:cNvSpPr txBox="1"/>
          <p:nvPr/>
        </p:nvSpPr>
        <p:spPr>
          <a:xfrm>
            <a:off x="425755" y="1249298"/>
            <a:ext cx="7161785" cy="764312"/>
          </a:xfrm>
          <a:prstGeom prst="rect">
            <a:avLst/>
          </a:prstGeom>
        </p:spPr>
        <p:txBody>
          <a:bodyPr vert="horz" wrap="square" lIns="0" tIns="12700" rIns="0" bIns="0" rtlCol="0">
            <a:spAutoFit/>
          </a:bodyPr>
          <a:lstStyle/>
          <a:p>
            <a:pPr marL="469900" indent="-457200">
              <a:spcBef>
                <a:spcPts val="100"/>
              </a:spcBef>
              <a:buClr>
                <a:srgbClr val="006FC0"/>
              </a:buClr>
              <a:buFont typeface="Wingdings"/>
              <a:buChar char=""/>
              <a:tabLst>
                <a:tab pos="469265" algn="l"/>
                <a:tab pos="469900" algn="l"/>
              </a:tabLst>
            </a:pPr>
            <a:r>
              <a:rPr lang="en-US" altLang="zh-TW" sz="2400" spc="-10">
                <a:solidFill>
                  <a:srgbClr val="FF0000"/>
                </a:solidFill>
                <a:latin typeface="標楷體" panose="03000509000000000000" pitchFamily="65" charset="-120"/>
                <a:ea typeface="標楷體" panose="03000509000000000000" pitchFamily="65" charset="-120"/>
                <a:cs typeface="標楷體"/>
              </a:rPr>
              <a:t>Lab10</a:t>
            </a:r>
            <a:r>
              <a:rPr lang="zh-TW" altLang="en-US" sz="2400" spc="-10">
                <a:solidFill>
                  <a:srgbClr val="FF0000"/>
                </a:solidFill>
                <a:latin typeface="標楷體" panose="03000509000000000000" pitchFamily="65" charset="-120"/>
                <a:ea typeface="標楷體" panose="03000509000000000000" pitchFamily="65" charset="-120"/>
                <a:cs typeface="標楷體"/>
              </a:rPr>
              <a:t>有給</a:t>
            </a:r>
            <a:r>
              <a:rPr lang="en-US" altLang="zh-TW" sz="2400" spc="-10">
                <a:solidFill>
                  <a:srgbClr val="FF0000"/>
                </a:solidFill>
                <a:latin typeface="標楷體" panose="03000509000000000000" pitchFamily="65" charset="-120"/>
                <a:ea typeface="標楷體" panose="03000509000000000000" pitchFamily="65" charset="-120"/>
                <a:cs typeface="標楷體"/>
              </a:rPr>
              <a:t>xdc</a:t>
            </a:r>
            <a:r>
              <a:rPr lang="zh-TW" altLang="en-US" sz="2400" spc="-10">
                <a:solidFill>
                  <a:srgbClr val="FF0000"/>
                </a:solidFill>
                <a:latin typeface="標楷體" panose="03000509000000000000" pitchFamily="65" charset="-120"/>
                <a:ea typeface="標楷體" panose="03000509000000000000" pitchFamily="65" charset="-120"/>
                <a:cs typeface="標楷體"/>
              </a:rPr>
              <a:t>限制檔案，可以跳過這步</a:t>
            </a:r>
            <a:endParaRPr lang="en-US" sz="2400">
              <a:latin typeface="標楷體"/>
              <a:cs typeface="標楷體"/>
            </a:endParaRPr>
          </a:p>
          <a:p>
            <a:pPr marL="469900" indent="-457200">
              <a:lnSpc>
                <a:spcPct val="100000"/>
              </a:lnSpc>
              <a:spcBef>
                <a:spcPts val="100"/>
              </a:spcBef>
              <a:buClr>
                <a:srgbClr val="006FC0"/>
              </a:buClr>
              <a:buFont typeface="Wingdings"/>
              <a:buChar char=""/>
              <a:tabLst>
                <a:tab pos="469265" algn="l"/>
                <a:tab pos="469900" algn="l"/>
              </a:tabLst>
            </a:pPr>
            <a:r>
              <a:rPr sz="2400">
                <a:latin typeface="標楷體"/>
                <a:cs typeface="標楷體"/>
              </a:rPr>
              <a:t>重新進行合成</a:t>
            </a:r>
            <a:r>
              <a:rPr sz="2400" spc="-10" dirty="0">
                <a:latin typeface="Times New Roman"/>
                <a:cs typeface="Times New Roman"/>
              </a:rPr>
              <a:t>(Synthesis)</a:t>
            </a:r>
            <a:endParaRPr sz="24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42</a:t>
            </a:fld>
            <a:endParaRPr spc="-25" dirty="0"/>
          </a:p>
        </p:txBody>
      </p:sp>
      <p:sp>
        <p:nvSpPr>
          <p:cNvPr id="10" name="object 10"/>
          <p:cNvSpPr txBox="1"/>
          <p:nvPr/>
        </p:nvSpPr>
        <p:spPr>
          <a:xfrm>
            <a:off x="1626870" y="2998088"/>
            <a:ext cx="836294"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進行合</a:t>
            </a:r>
            <a:r>
              <a:rPr sz="1600" spc="-50" dirty="0">
                <a:solidFill>
                  <a:srgbClr val="FF0000"/>
                </a:solidFill>
                <a:latin typeface="MS PGothic"/>
                <a:cs typeface="MS PGothic"/>
              </a:rPr>
              <a:t>成</a:t>
            </a:r>
            <a:endParaRPr sz="1600">
              <a:latin typeface="MS PGothic"/>
              <a:cs typeface="MS P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815" y="1604010"/>
            <a:ext cx="3910329" cy="1345565"/>
          </a:xfrm>
          <a:prstGeom prst="rect">
            <a:avLst/>
          </a:prstGeom>
        </p:spPr>
        <p:txBody>
          <a:bodyPr vert="horz" wrap="square" lIns="0" tIns="86995" rIns="0" bIns="0" rtlCol="0">
            <a:spAutoFit/>
          </a:bodyPr>
          <a:lstStyle/>
          <a:p>
            <a:pPr marL="469900" indent="-457200">
              <a:lnSpc>
                <a:spcPct val="100000"/>
              </a:lnSpc>
              <a:spcBef>
                <a:spcPts val="685"/>
              </a:spcBef>
              <a:buClr>
                <a:srgbClr val="006FC0"/>
              </a:buClr>
              <a:buFont typeface="Wingdings"/>
              <a:buChar char=""/>
              <a:tabLst>
                <a:tab pos="469265" algn="l"/>
                <a:tab pos="469900" algn="l"/>
              </a:tabLst>
            </a:pPr>
            <a:r>
              <a:rPr sz="2400" spc="-120" dirty="0">
                <a:latin typeface="標楷體"/>
                <a:cs typeface="標楷體"/>
              </a:rPr>
              <a:t>進行實現 </a:t>
            </a:r>
            <a:r>
              <a:rPr sz="2400" spc="-10" dirty="0">
                <a:latin typeface="Times New Roman"/>
                <a:cs typeface="Times New Roman"/>
              </a:rPr>
              <a:t>(Implementation)</a:t>
            </a:r>
            <a:endParaRPr sz="2400">
              <a:latin typeface="Times New Roman"/>
              <a:cs typeface="Times New Roman"/>
            </a:endParaRPr>
          </a:p>
          <a:p>
            <a:pPr marL="469900" indent="-457200">
              <a:lnSpc>
                <a:spcPct val="100000"/>
              </a:lnSpc>
              <a:spcBef>
                <a:spcPts val="590"/>
              </a:spcBef>
              <a:buClr>
                <a:srgbClr val="006FC0"/>
              </a:buClr>
              <a:buFont typeface="Wingdings"/>
              <a:buChar char=""/>
              <a:tabLst>
                <a:tab pos="469265" algn="l"/>
                <a:tab pos="469900" algn="l"/>
              </a:tabLst>
            </a:pPr>
            <a:r>
              <a:rPr sz="2400" dirty="0">
                <a:latin typeface="Times New Roman"/>
                <a:cs typeface="Times New Roman"/>
              </a:rPr>
              <a:t>“Run</a:t>
            </a:r>
            <a:r>
              <a:rPr sz="2400" spc="-5" dirty="0">
                <a:latin typeface="Times New Roman"/>
                <a:cs typeface="Times New Roman"/>
              </a:rPr>
              <a:t> </a:t>
            </a:r>
            <a:r>
              <a:rPr sz="2400" spc="-10" dirty="0">
                <a:latin typeface="Times New Roman"/>
                <a:cs typeface="Times New Roman"/>
              </a:rPr>
              <a:t>Implementation”</a:t>
            </a:r>
            <a:endParaRPr sz="2400">
              <a:latin typeface="Times New Roman"/>
              <a:cs typeface="Times New Roman"/>
            </a:endParaRPr>
          </a:p>
          <a:p>
            <a:pPr marL="469900" indent="-457200">
              <a:lnSpc>
                <a:spcPct val="100000"/>
              </a:lnSpc>
              <a:spcBef>
                <a:spcPts val="575"/>
              </a:spcBef>
              <a:buClr>
                <a:srgbClr val="006FC0"/>
              </a:buClr>
              <a:buFont typeface="Wingdings"/>
              <a:buChar char=""/>
              <a:tabLst>
                <a:tab pos="469265" algn="l"/>
                <a:tab pos="469900" algn="l"/>
              </a:tabLst>
            </a:pPr>
            <a:r>
              <a:rPr sz="2400" dirty="0">
                <a:latin typeface="Times New Roman"/>
                <a:cs typeface="Times New Roman"/>
              </a:rPr>
              <a:t>“OK”</a:t>
            </a:r>
            <a:r>
              <a:rPr sz="2400" spc="-15" dirty="0">
                <a:latin typeface="Times New Roman"/>
                <a:cs typeface="Times New Roman"/>
              </a:rPr>
              <a:t> </a:t>
            </a:r>
            <a:r>
              <a:rPr sz="2400" spc="-20" dirty="0">
                <a:latin typeface="Times New Roman"/>
                <a:cs typeface="Times New Roman"/>
              </a:rPr>
              <a:t>”OK”</a:t>
            </a:r>
            <a:endParaRPr sz="2400">
              <a:latin typeface="Times New Roman"/>
              <a:cs typeface="Times New Roman"/>
            </a:endParaRPr>
          </a:p>
        </p:txBody>
      </p:sp>
      <p:grpSp>
        <p:nvGrpSpPr>
          <p:cNvPr id="4" name="object 4"/>
          <p:cNvGrpSpPr/>
          <p:nvPr/>
        </p:nvGrpSpPr>
        <p:grpSpPr>
          <a:xfrm>
            <a:off x="1115567" y="3212592"/>
            <a:ext cx="3039110" cy="3182620"/>
            <a:chOff x="1115567" y="3212592"/>
            <a:chExt cx="3039110" cy="3182620"/>
          </a:xfrm>
        </p:grpSpPr>
        <p:pic>
          <p:nvPicPr>
            <p:cNvPr id="5" name="object 5"/>
            <p:cNvPicPr/>
            <p:nvPr/>
          </p:nvPicPr>
          <p:blipFill>
            <a:blip r:embed="rId2" cstate="print"/>
            <a:stretch>
              <a:fillRect/>
            </a:stretch>
          </p:blipFill>
          <p:spPr>
            <a:xfrm>
              <a:off x="1115567" y="3212592"/>
              <a:ext cx="3038856" cy="3182112"/>
            </a:xfrm>
            <a:prstGeom prst="rect">
              <a:avLst/>
            </a:prstGeom>
          </p:spPr>
        </p:pic>
        <p:sp>
          <p:nvSpPr>
            <p:cNvPr id="6" name="object 6"/>
            <p:cNvSpPr/>
            <p:nvPr/>
          </p:nvSpPr>
          <p:spPr>
            <a:xfrm>
              <a:off x="1489709" y="4395978"/>
              <a:ext cx="1440180" cy="1821180"/>
            </a:xfrm>
            <a:custGeom>
              <a:avLst/>
              <a:gdLst/>
              <a:ahLst/>
              <a:cxnLst/>
              <a:rect l="l" t="t" r="r" b="b"/>
              <a:pathLst>
                <a:path w="1440180" h="1821179">
                  <a:moveTo>
                    <a:pt x="633984" y="1821180"/>
                  </a:moveTo>
                  <a:lnTo>
                    <a:pt x="1440180" y="1821180"/>
                  </a:lnTo>
                  <a:lnTo>
                    <a:pt x="1440180" y="1409700"/>
                  </a:lnTo>
                  <a:lnTo>
                    <a:pt x="633984" y="1409700"/>
                  </a:lnTo>
                  <a:lnTo>
                    <a:pt x="633984" y="1821180"/>
                  </a:lnTo>
                  <a:close/>
                </a:path>
                <a:path w="1440180" h="1821179">
                  <a:moveTo>
                    <a:pt x="0" y="297180"/>
                  </a:moveTo>
                  <a:lnTo>
                    <a:pt x="1440180" y="297180"/>
                  </a:lnTo>
                  <a:lnTo>
                    <a:pt x="1440180" y="0"/>
                  </a:lnTo>
                  <a:lnTo>
                    <a:pt x="0" y="0"/>
                  </a:lnTo>
                  <a:lnTo>
                    <a:pt x="0" y="297180"/>
                  </a:lnTo>
                  <a:close/>
                </a:path>
              </a:pathLst>
            </a:custGeom>
            <a:ln w="28956">
              <a:solidFill>
                <a:srgbClr val="FF0000"/>
              </a:solidFill>
            </a:ln>
          </p:spPr>
          <p:txBody>
            <a:bodyPr wrap="square" lIns="0" tIns="0" rIns="0" bIns="0" rtlCol="0"/>
            <a:lstStyle/>
            <a:p>
              <a:endParaRPr/>
            </a:p>
          </p:txBody>
        </p:sp>
      </p:grpSp>
      <p:sp>
        <p:nvSpPr>
          <p:cNvPr id="7" name="object 7"/>
          <p:cNvSpPr txBox="1"/>
          <p:nvPr/>
        </p:nvSpPr>
        <p:spPr>
          <a:xfrm>
            <a:off x="2996310" y="4372102"/>
            <a:ext cx="836294"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進行實</a:t>
            </a:r>
            <a:r>
              <a:rPr sz="1600" spc="-50" dirty="0">
                <a:solidFill>
                  <a:srgbClr val="FF0000"/>
                </a:solidFill>
                <a:latin typeface="MS PGothic"/>
                <a:cs typeface="MS PGothic"/>
              </a:rPr>
              <a:t>現</a:t>
            </a:r>
            <a:endParaRPr sz="1600">
              <a:latin typeface="MS PGothic"/>
              <a:cs typeface="MS PGothic"/>
            </a:endParaRPr>
          </a:p>
        </p:txBody>
      </p:sp>
      <p:grpSp>
        <p:nvGrpSpPr>
          <p:cNvPr id="8" name="object 8"/>
          <p:cNvGrpSpPr/>
          <p:nvPr/>
        </p:nvGrpSpPr>
        <p:grpSpPr>
          <a:xfrm>
            <a:off x="4527803" y="3011423"/>
            <a:ext cx="4198620" cy="3336290"/>
            <a:chOff x="4527803" y="3011423"/>
            <a:chExt cx="4198620" cy="3336290"/>
          </a:xfrm>
        </p:grpSpPr>
        <p:pic>
          <p:nvPicPr>
            <p:cNvPr id="9" name="object 9"/>
            <p:cNvPicPr/>
            <p:nvPr/>
          </p:nvPicPr>
          <p:blipFill>
            <a:blip r:embed="rId3" cstate="print"/>
            <a:stretch>
              <a:fillRect/>
            </a:stretch>
          </p:blipFill>
          <p:spPr>
            <a:xfrm>
              <a:off x="4527803" y="3011423"/>
              <a:ext cx="4198620" cy="3336036"/>
            </a:xfrm>
            <a:prstGeom prst="rect">
              <a:avLst/>
            </a:prstGeom>
          </p:spPr>
        </p:pic>
        <p:sp>
          <p:nvSpPr>
            <p:cNvPr id="10" name="object 10"/>
            <p:cNvSpPr/>
            <p:nvPr/>
          </p:nvSpPr>
          <p:spPr>
            <a:xfrm>
              <a:off x="6877049" y="5805677"/>
              <a:ext cx="756285" cy="381000"/>
            </a:xfrm>
            <a:custGeom>
              <a:avLst/>
              <a:gdLst/>
              <a:ahLst/>
              <a:cxnLst/>
              <a:rect l="l" t="t" r="r" b="b"/>
              <a:pathLst>
                <a:path w="756284" h="381000">
                  <a:moveTo>
                    <a:pt x="0" y="381000"/>
                  </a:moveTo>
                  <a:lnTo>
                    <a:pt x="755903" y="381000"/>
                  </a:lnTo>
                  <a:lnTo>
                    <a:pt x="755903" y="0"/>
                  </a:lnTo>
                  <a:lnTo>
                    <a:pt x="0" y="0"/>
                  </a:lnTo>
                  <a:lnTo>
                    <a:pt x="0" y="381000"/>
                  </a:lnTo>
                  <a:close/>
                </a:path>
              </a:pathLst>
            </a:custGeom>
            <a:ln w="28955">
              <a:solidFill>
                <a:srgbClr val="FF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43</a:t>
            </a:fld>
            <a:endParaRPr spc="-25" dirty="0"/>
          </a:p>
        </p:txBody>
      </p:sp>
      <p:pic>
        <p:nvPicPr>
          <p:cNvPr id="12" name="圖片 11">
            <a:extLst>
              <a:ext uri="{FF2B5EF4-FFF2-40B4-BE49-F238E27FC236}">
                <a16:creationId xmlns:a16="http://schemas.microsoft.com/office/drawing/2014/main" id="{5E20C7C4-DD55-4B48-9822-56C4FDF85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2364" y="2864198"/>
            <a:ext cx="4515821" cy="35636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15255" y="3212592"/>
            <a:ext cx="4003675" cy="3182620"/>
            <a:chOff x="4715255" y="3212592"/>
            <a:chExt cx="4003675" cy="3182620"/>
          </a:xfrm>
        </p:grpSpPr>
        <p:pic>
          <p:nvPicPr>
            <p:cNvPr id="3" name="object 3"/>
            <p:cNvPicPr/>
            <p:nvPr/>
          </p:nvPicPr>
          <p:blipFill>
            <a:blip r:embed="rId2" cstate="print"/>
            <a:stretch>
              <a:fillRect/>
            </a:stretch>
          </p:blipFill>
          <p:spPr>
            <a:xfrm>
              <a:off x="4715255" y="3212592"/>
              <a:ext cx="4003548" cy="3182112"/>
            </a:xfrm>
            <a:prstGeom prst="rect">
              <a:avLst/>
            </a:prstGeom>
          </p:spPr>
        </p:pic>
        <p:sp>
          <p:nvSpPr>
            <p:cNvPr id="4" name="object 4"/>
            <p:cNvSpPr/>
            <p:nvPr/>
          </p:nvSpPr>
          <p:spPr>
            <a:xfrm>
              <a:off x="7009638" y="5910834"/>
              <a:ext cx="647700" cy="309880"/>
            </a:xfrm>
            <a:custGeom>
              <a:avLst/>
              <a:gdLst/>
              <a:ahLst/>
              <a:cxnLst/>
              <a:rect l="l" t="t" r="r" b="b"/>
              <a:pathLst>
                <a:path w="647700" h="309879">
                  <a:moveTo>
                    <a:pt x="0" y="309371"/>
                  </a:moveTo>
                  <a:lnTo>
                    <a:pt x="647700" y="309371"/>
                  </a:lnTo>
                  <a:lnTo>
                    <a:pt x="647700" y="0"/>
                  </a:lnTo>
                  <a:lnTo>
                    <a:pt x="0" y="0"/>
                  </a:lnTo>
                  <a:lnTo>
                    <a:pt x="0" y="309371"/>
                  </a:lnTo>
                  <a:close/>
                </a:path>
              </a:pathLst>
            </a:custGeom>
            <a:ln w="28956">
              <a:solidFill>
                <a:srgbClr val="FF0000"/>
              </a:solidFill>
            </a:ln>
          </p:spPr>
          <p:txBody>
            <a:bodyPr wrap="square" lIns="0" tIns="0" rIns="0" bIns="0" rtlCol="0"/>
            <a:lstStyle/>
            <a:p>
              <a:endParaRPr/>
            </a:p>
          </p:txBody>
        </p:sp>
      </p:grpSp>
      <p:grpSp>
        <p:nvGrpSpPr>
          <p:cNvPr id="5" name="object 5"/>
          <p:cNvGrpSpPr/>
          <p:nvPr/>
        </p:nvGrpSpPr>
        <p:grpSpPr>
          <a:xfrm>
            <a:off x="871727" y="3212592"/>
            <a:ext cx="3325495" cy="3182620"/>
            <a:chOff x="871727" y="3212592"/>
            <a:chExt cx="3325495" cy="3182620"/>
          </a:xfrm>
        </p:grpSpPr>
        <p:pic>
          <p:nvPicPr>
            <p:cNvPr id="6" name="object 6"/>
            <p:cNvPicPr/>
            <p:nvPr/>
          </p:nvPicPr>
          <p:blipFill>
            <a:blip r:embed="rId3" cstate="print"/>
            <a:stretch>
              <a:fillRect/>
            </a:stretch>
          </p:blipFill>
          <p:spPr>
            <a:xfrm>
              <a:off x="871727" y="3212592"/>
              <a:ext cx="3325367" cy="3182112"/>
            </a:xfrm>
            <a:prstGeom prst="rect">
              <a:avLst/>
            </a:prstGeom>
          </p:spPr>
        </p:pic>
        <p:sp>
          <p:nvSpPr>
            <p:cNvPr id="7" name="object 7"/>
            <p:cNvSpPr/>
            <p:nvPr/>
          </p:nvSpPr>
          <p:spPr>
            <a:xfrm>
              <a:off x="1264157" y="4680966"/>
              <a:ext cx="1725295" cy="1506220"/>
            </a:xfrm>
            <a:custGeom>
              <a:avLst/>
              <a:gdLst/>
              <a:ahLst/>
              <a:cxnLst/>
              <a:rect l="l" t="t" r="r" b="b"/>
              <a:pathLst>
                <a:path w="1725295" h="1506220">
                  <a:moveTo>
                    <a:pt x="932687" y="1505712"/>
                  </a:moveTo>
                  <a:lnTo>
                    <a:pt x="1725167" y="1505712"/>
                  </a:lnTo>
                  <a:lnTo>
                    <a:pt x="1725167" y="1124712"/>
                  </a:lnTo>
                  <a:lnTo>
                    <a:pt x="932687" y="1124712"/>
                  </a:lnTo>
                  <a:lnTo>
                    <a:pt x="932687" y="1505712"/>
                  </a:lnTo>
                  <a:close/>
                </a:path>
                <a:path w="1725295" h="1506220">
                  <a:moveTo>
                    <a:pt x="0" y="347472"/>
                  </a:moveTo>
                  <a:lnTo>
                    <a:pt x="1440180" y="347472"/>
                  </a:lnTo>
                  <a:lnTo>
                    <a:pt x="1440180" y="0"/>
                  </a:lnTo>
                  <a:lnTo>
                    <a:pt x="0" y="0"/>
                  </a:lnTo>
                  <a:lnTo>
                    <a:pt x="0" y="347472"/>
                  </a:lnTo>
                  <a:close/>
                </a:path>
              </a:pathLst>
            </a:custGeom>
            <a:ln w="28956">
              <a:solidFill>
                <a:srgbClr val="FF0000"/>
              </a:solidFill>
            </a:ln>
          </p:spPr>
          <p:txBody>
            <a:bodyPr wrap="square" lIns="0" tIns="0" rIns="0" bIns="0" rtlCol="0"/>
            <a:lstStyle/>
            <a:p>
              <a:endParaRPr/>
            </a:p>
          </p:txBody>
        </p:sp>
      </p:grpSp>
      <p:sp>
        <p:nvSpPr>
          <p:cNvPr id="8" name="object 8"/>
          <p:cNvSpPr txBox="1"/>
          <p:nvPr/>
        </p:nvSpPr>
        <p:spPr>
          <a:xfrm>
            <a:off x="305815" y="1604010"/>
            <a:ext cx="3472815" cy="1345565"/>
          </a:xfrm>
          <a:prstGeom prst="rect">
            <a:avLst/>
          </a:prstGeom>
        </p:spPr>
        <p:txBody>
          <a:bodyPr vert="horz" wrap="square" lIns="0" tIns="86995" rIns="0" bIns="0" rtlCol="0">
            <a:spAutoFit/>
          </a:bodyPr>
          <a:lstStyle/>
          <a:p>
            <a:pPr marL="469900" indent="-457200">
              <a:lnSpc>
                <a:spcPct val="100000"/>
              </a:lnSpc>
              <a:spcBef>
                <a:spcPts val="685"/>
              </a:spcBef>
              <a:buClr>
                <a:srgbClr val="006FC0"/>
              </a:buClr>
              <a:buFont typeface="Wingdings"/>
              <a:buChar char=""/>
              <a:tabLst>
                <a:tab pos="469265" algn="l"/>
                <a:tab pos="469900" algn="l"/>
              </a:tabLst>
            </a:pPr>
            <a:r>
              <a:rPr sz="2400" spc="-100" dirty="0">
                <a:latin typeface="標楷體"/>
                <a:cs typeface="標楷體"/>
              </a:rPr>
              <a:t>生成燒錄檔 </a:t>
            </a:r>
            <a:r>
              <a:rPr sz="2400" spc="-10" dirty="0">
                <a:latin typeface="Times New Roman"/>
                <a:cs typeface="Times New Roman"/>
              </a:rPr>
              <a:t>(Bitstream)</a:t>
            </a:r>
            <a:endParaRPr sz="2400">
              <a:latin typeface="Times New Roman"/>
              <a:cs typeface="Times New Roman"/>
            </a:endParaRPr>
          </a:p>
          <a:p>
            <a:pPr marL="469900" indent="-457200">
              <a:lnSpc>
                <a:spcPct val="100000"/>
              </a:lnSpc>
              <a:spcBef>
                <a:spcPts val="590"/>
              </a:spcBef>
              <a:buClr>
                <a:srgbClr val="006FC0"/>
              </a:buClr>
              <a:buFont typeface="Wingdings"/>
              <a:buChar char=""/>
              <a:tabLst>
                <a:tab pos="469265" algn="l"/>
                <a:tab pos="469900" algn="l"/>
              </a:tabLst>
            </a:pPr>
            <a:r>
              <a:rPr sz="2400" dirty="0">
                <a:latin typeface="Times New Roman"/>
                <a:cs typeface="Times New Roman"/>
              </a:rPr>
              <a:t>“Generate</a:t>
            </a:r>
            <a:r>
              <a:rPr sz="2400" spc="-25" dirty="0">
                <a:latin typeface="Times New Roman"/>
                <a:cs typeface="Times New Roman"/>
              </a:rPr>
              <a:t> </a:t>
            </a:r>
            <a:r>
              <a:rPr sz="2400" spc="-10" dirty="0">
                <a:latin typeface="Times New Roman"/>
                <a:cs typeface="Times New Roman"/>
              </a:rPr>
              <a:t>Bitstream”</a:t>
            </a:r>
            <a:endParaRPr sz="2400">
              <a:latin typeface="Times New Roman"/>
              <a:cs typeface="Times New Roman"/>
            </a:endParaRPr>
          </a:p>
          <a:p>
            <a:pPr marL="469900" indent="-457200">
              <a:lnSpc>
                <a:spcPct val="100000"/>
              </a:lnSpc>
              <a:spcBef>
                <a:spcPts val="575"/>
              </a:spcBef>
              <a:buClr>
                <a:srgbClr val="006FC0"/>
              </a:buClr>
              <a:buFont typeface="Wingdings"/>
              <a:buChar char=""/>
              <a:tabLst>
                <a:tab pos="469265" algn="l"/>
                <a:tab pos="469900" algn="l"/>
              </a:tabLst>
            </a:pPr>
            <a:r>
              <a:rPr sz="2400" dirty="0">
                <a:latin typeface="Times New Roman"/>
                <a:cs typeface="Times New Roman"/>
              </a:rPr>
              <a:t>“OK”</a:t>
            </a:r>
            <a:r>
              <a:rPr sz="2400" spc="-15" dirty="0">
                <a:latin typeface="Times New Roman"/>
                <a:cs typeface="Times New Roman"/>
              </a:rPr>
              <a:t> </a:t>
            </a:r>
            <a:r>
              <a:rPr sz="2400" spc="-20" dirty="0">
                <a:latin typeface="Times New Roman"/>
                <a:cs typeface="Times New Roman"/>
              </a:rPr>
              <a:t>“OK”</a:t>
            </a:r>
            <a:endParaRPr sz="24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44</a:t>
            </a:fld>
            <a:endParaRPr spc="-25" dirty="0"/>
          </a:p>
        </p:txBody>
      </p:sp>
      <p:sp>
        <p:nvSpPr>
          <p:cNvPr id="10" name="object 10"/>
          <p:cNvSpPr txBox="1"/>
          <p:nvPr/>
        </p:nvSpPr>
        <p:spPr>
          <a:xfrm>
            <a:off x="2766822" y="4715002"/>
            <a:ext cx="10388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生成燒錄</a:t>
            </a:r>
            <a:r>
              <a:rPr sz="1600" spc="-50" dirty="0">
                <a:solidFill>
                  <a:srgbClr val="FF0000"/>
                </a:solidFill>
                <a:latin typeface="MS PGothic"/>
                <a:cs typeface="MS PGothic"/>
              </a:rPr>
              <a:t>檔</a:t>
            </a:r>
            <a:endParaRPr sz="1600">
              <a:latin typeface="MS PGothic"/>
              <a:cs typeface="MS PGothic"/>
            </a:endParaRPr>
          </a:p>
        </p:txBody>
      </p:sp>
      <p:pic>
        <p:nvPicPr>
          <p:cNvPr id="12" name="圖片 11">
            <a:extLst>
              <a:ext uri="{FF2B5EF4-FFF2-40B4-BE49-F238E27FC236}">
                <a16:creationId xmlns:a16="http://schemas.microsoft.com/office/drawing/2014/main" id="{C09881D2-A7CA-4274-AC76-2D76AEB15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117" y="2931646"/>
            <a:ext cx="4346068" cy="342972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1172210"/>
            <a:ext cx="7280909" cy="1133644"/>
          </a:xfrm>
          <a:prstGeom prst="rect">
            <a:avLst/>
          </a:prstGeom>
        </p:spPr>
        <p:txBody>
          <a:bodyPr vert="horz" wrap="square" lIns="0" tIns="12700" rIns="0" bIns="0" rtlCol="0">
            <a:spAutoFit/>
          </a:bodyPr>
          <a:lstStyle/>
          <a:p>
            <a:pPr marL="469900" indent="-457200">
              <a:lnSpc>
                <a:spcPct val="100000"/>
              </a:lnSpc>
              <a:spcBef>
                <a:spcPts val="100"/>
              </a:spcBef>
              <a:buClr>
                <a:srgbClr val="006FC0"/>
              </a:buClr>
              <a:buFont typeface="Wingdings"/>
              <a:buChar char=""/>
              <a:tabLst>
                <a:tab pos="469265" algn="l"/>
                <a:tab pos="469900" algn="l"/>
              </a:tabLst>
            </a:pPr>
            <a:r>
              <a:rPr sz="2400" spc="-50" dirty="0">
                <a:latin typeface="標楷體"/>
                <a:cs typeface="標楷體"/>
              </a:rPr>
              <a:t>生成燒錄檔完成後，選擇 </a:t>
            </a:r>
            <a:r>
              <a:rPr sz="2400" dirty="0">
                <a:latin typeface="Times New Roman"/>
                <a:cs typeface="Times New Roman"/>
              </a:rPr>
              <a:t>“Open</a:t>
            </a:r>
            <a:r>
              <a:rPr sz="2400" spc="-5" dirty="0">
                <a:latin typeface="Times New Roman"/>
                <a:cs typeface="Times New Roman"/>
              </a:rPr>
              <a:t> </a:t>
            </a:r>
            <a:r>
              <a:rPr sz="2400" dirty="0">
                <a:latin typeface="Times New Roman"/>
                <a:cs typeface="Times New Roman"/>
              </a:rPr>
              <a:t>Hardware</a:t>
            </a:r>
            <a:r>
              <a:rPr sz="2400" spc="-5" dirty="0">
                <a:latin typeface="Times New Roman"/>
                <a:cs typeface="Times New Roman"/>
              </a:rPr>
              <a:t> </a:t>
            </a:r>
            <a:r>
              <a:rPr sz="2400" spc="-10">
                <a:latin typeface="Times New Roman"/>
                <a:cs typeface="Times New Roman"/>
              </a:rPr>
              <a:t>Manager”</a:t>
            </a:r>
            <a:endParaRPr lang="en-US" sz="2400" spc="-10">
              <a:latin typeface="Times New Roman"/>
              <a:cs typeface="Times New Roman"/>
            </a:endParaRPr>
          </a:p>
          <a:p>
            <a:pPr marL="469900" indent="-457200">
              <a:lnSpc>
                <a:spcPct val="100000"/>
              </a:lnSpc>
              <a:spcBef>
                <a:spcPts val="100"/>
              </a:spcBef>
              <a:buClr>
                <a:srgbClr val="006FC0"/>
              </a:buClr>
              <a:buFont typeface="Wingdings"/>
              <a:buChar char=""/>
              <a:tabLst>
                <a:tab pos="469265" algn="l"/>
                <a:tab pos="469900" algn="l"/>
              </a:tabLst>
            </a:pPr>
            <a:r>
              <a:rPr lang="zh-TW" altLang="en-US" sz="2400" spc="-50">
                <a:latin typeface="標楷體"/>
                <a:cs typeface="標楷體"/>
              </a:rPr>
              <a:t>但打開</a:t>
            </a:r>
            <a:r>
              <a:rPr lang="en-US" altLang="zh-TW" sz="2400" spc="-50">
                <a:latin typeface="標楷體"/>
                <a:cs typeface="標楷體"/>
              </a:rPr>
              <a:t>hardware manager</a:t>
            </a:r>
            <a:r>
              <a:rPr lang="zh-TW" altLang="en-US" sz="2400" spc="-50">
                <a:latin typeface="標楷體"/>
                <a:cs typeface="標楷體"/>
              </a:rPr>
              <a:t>後，因為你們沒有板子所以後面的步驟</a:t>
            </a:r>
            <a:r>
              <a:rPr lang="en-US" altLang="zh-TW" sz="2400" spc="-50">
                <a:latin typeface="標楷體"/>
                <a:cs typeface="標楷體"/>
              </a:rPr>
              <a:t>Lab</a:t>
            </a:r>
            <a:r>
              <a:rPr lang="zh-TW" altLang="en-US" sz="2400" spc="-50">
                <a:latin typeface="標楷體"/>
                <a:cs typeface="標楷體"/>
              </a:rPr>
              <a:t>課當天做</a:t>
            </a:r>
            <a:endParaRPr sz="2400">
              <a:latin typeface="Times New Roman"/>
              <a:cs typeface="Times New Roman"/>
            </a:endParaRPr>
          </a:p>
        </p:txBody>
      </p:sp>
      <p:grpSp>
        <p:nvGrpSpPr>
          <p:cNvPr id="4" name="object 4"/>
          <p:cNvGrpSpPr/>
          <p:nvPr/>
        </p:nvGrpSpPr>
        <p:grpSpPr>
          <a:xfrm>
            <a:off x="2955035" y="2709672"/>
            <a:ext cx="3234055" cy="3106420"/>
            <a:chOff x="2955035" y="2709672"/>
            <a:chExt cx="3234055" cy="3106420"/>
          </a:xfrm>
        </p:grpSpPr>
        <p:pic>
          <p:nvPicPr>
            <p:cNvPr id="5" name="object 5"/>
            <p:cNvPicPr/>
            <p:nvPr/>
          </p:nvPicPr>
          <p:blipFill>
            <a:blip r:embed="rId2" cstate="print"/>
            <a:stretch>
              <a:fillRect/>
            </a:stretch>
          </p:blipFill>
          <p:spPr>
            <a:xfrm>
              <a:off x="2955035" y="2709672"/>
              <a:ext cx="3233928" cy="3105912"/>
            </a:xfrm>
            <a:prstGeom prst="rect">
              <a:avLst/>
            </a:prstGeom>
          </p:spPr>
        </p:pic>
        <p:sp>
          <p:nvSpPr>
            <p:cNvPr id="6" name="object 6"/>
            <p:cNvSpPr/>
            <p:nvPr/>
          </p:nvSpPr>
          <p:spPr>
            <a:xfrm>
              <a:off x="3313937" y="4324350"/>
              <a:ext cx="1836420" cy="1361440"/>
            </a:xfrm>
            <a:custGeom>
              <a:avLst/>
              <a:gdLst/>
              <a:ahLst/>
              <a:cxnLst/>
              <a:rect l="l" t="t" r="r" b="b"/>
              <a:pathLst>
                <a:path w="1836420" h="1361439">
                  <a:moveTo>
                    <a:pt x="1045463" y="1360932"/>
                  </a:moveTo>
                  <a:lnTo>
                    <a:pt x="1836419" y="1360932"/>
                  </a:lnTo>
                  <a:lnTo>
                    <a:pt x="1836419" y="979932"/>
                  </a:lnTo>
                  <a:lnTo>
                    <a:pt x="1045463" y="979932"/>
                  </a:lnTo>
                  <a:lnTo>
                    <a:pt x="1045463" y="1360932"/>
                  </a:lnTo>
                  <a:close/>
                </a:path>
                <a:path w="1836420" h="1361439">
                  <a:moveTo>
                    <a:pt x="0" y="286512"/>
                  </a:moveTo>
                  <a:lnTo>
                    <a:pt x="1440180" y="286512"/>
                  </a:lnTo>
                  <a:lnTo>
                    <a:pt x="1440180" y="0"/>
                  </a:lnTo>
                  <a:lnTo>
                    <a:pt x="0" y="0"/>
                  </a:lnTo>
                  <a:lnTo>
                    <a:pt x="0" y="286512"/>
                  </a:lnTo>
                  <a:close/>
                </a:path>
              </a:pathLst>
            </a:custGeom>
            <a:ln w="28956">
              <a:solidFill>
                <a:srgbClr val="FF0000"/>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45</a:t>
            </a:fld>
            <a:endParaRPr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814" y="1678685"/>
            <a:ext cx="8457185" cy="751488"/>
          </a:xfrm>
          <a:prstGeom prst="rect">
            <a:avLst/>
          </a:prstGeom>
        </p:spPr>
        <p:txBody>
          <a:bodyPr vert="horz" wrap="square" lIns="0" tIns="12700" rIns="0" bIns="0" rtlCol="0">
            <a:spAutoFit/>
          </a:bodyPr>
          <a:lstStyle/>
          <a:p>
            <a:pPr marL="469900" indent="-457200">
              <a:lnSpc>
                <a:spcPct val="100000"/>
              </a:lnSpc>
              <a:spcBef>
                <a:spcPts val="100"/>
              </a:spcBef>
              <a:buClr>
                <a:srgbClr val="006FC0"/>
              </a:buClr>
              <a:buFont typeface="Wingdings"/>
              <a:buChar char=""/>
              <a:tabLst>
                <a:tab pos="469265" algn="l"/>
                <a:tab pos="469900" algn="l"/>
              </a:tabLst>
            </a:pPr>
            <a:r>
              <a:rPr lang="en-US" altLang="zh-TW" sz="2400" dirty="0">
                <a:solidFill>
                  <a:srgbClr val="FF0000"/>
                </a:solidFill>
                <a:latin typeface="Times New Roman"/>
                <a:cs typeface="Times New Roman"/>
              </a:rPr>
              <a:t>Lab10</a:t>
            </a:r>
            <a:r>
              <a:rPr lang="zh-TW" altLang="en-US" sz="2400" dirty="0">
                <a:solidFill>
                  <a:srgbClr val="FF0000"/>
                </a:solidFill>
                <a:latin typeface="Times New Roman"/>
                <a:cs typeface="Times New Roman"/>
              </a:rPr>
              <a:t> </a:t>
            </a:r>
            <a:r>
              <a:rPr lang="en-US" altLang="zh-TW" sz="2400" dirty="0">
                <a:solidFill>
                  <a:srgbClr val="FF0000"/>
                </a:solidFill>
                <a:latin typeface="Times New Roman"/>
                <a:cs typeface="Times New Roman"/>
              </a:rPr>
              <a:t>bitstream</a:t>
            </a:r>
            <a:r>
              <a:rPr lang="zh-TW" altLang="en-US" sz="2400" dirty="0">
                <a:solidFill>
                  <a:srgbClr val="FF0000"/>
                </a:solidFill>
                <a:latin typeface="Times New Roman"/>
                <a:cs typeface="Times New Roman"/>
              </a:rPr>
              <a:t>準備到此，後面是之後來</a:t>
            </a:r>
            <a:r>
              <a:rPr lang="en-US" altLang="zh-TW" sz="2400" dirty="0">
                <a:solidFill>
                  <a:srgbClr val="FF0000"/>
                </a:solidFill>
                <a:latin typeface="Times New Roman"/>
                <a:cs typeface="Times New Roman"/>
              </a:rPr>
              <a:t>ED428</a:t>
            </a:r>
            <a:r>
              <a:rPr lang="zh-TW" altLang="en-US" sz="2400" dirty="0">
                <a:solidFill>
                  <a:srgbClr val="FF0000"/>
                </a:solidFill>
                <a:latin typeface="Times New Roman"/>
                <a:cs typeface="Times New Roman"/>
              </a:rPr>
              <a:t>實驗室</a:t>
            </a:r>
            <a:r>
              <a:rPr lang="en-US" altLang="zh-TW" sz="2400" dirty="0">
                <a:solidFill>
                  <a:srgbClr val="FF0000"/>
                </a:solidFill>
                <a:latin typeface="Times New Roman"/>
                <a:cs typeface="Times New Roman"/>
              </a:rPr>
              <a:t>demo</a:t>
            </a:r>
            <a:r>
              <a:rPr lang="zh-TW" altLang="en-US" sz="2400" dirty="0">
                <a:solidFill>
                  <a:srgbClr val="FF0000"/>
                </a:solidFill>
                <a:latin typeface="Times New Roman"/>
                <a:cs typeface="Times New Roman"/>
              </a:rPr>
              <a:t>才需要</a:t>
            </a:r>
            <a:endParaRPr sz="2400" dirty="0">
              <a:solidFill>
                <a:srgbClr val="FF0000"/>
              </a:solidFill>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46</a:t>
            </a:fld>
            <a:endParaRPr spc="-25" dirty="0"/>
          </a:p>
        </p:txBody>
      </p:sp>
    </p:spTree>
    <p:extLst>
      <p:ext uri="{BB962C8B-B14F-4D97-AF65-F5344CB8AC3E}">
        <p14:creationId xmlns:p14="http://schemas.microsoft.com/office/powerpoint/2010/main" val="325973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47</a:t>
            </a:fld>
            <a:endParaRPr spc="-25" dirty="0"/>
          </a:p>
        </p:txBody>
      </p:sp>
      <p:sp>
        <p:nvSpPr>
          <p:cNvPr id="3" name="object 8">
            <a:extLst>
              <a:ext uri="{FF2B5EF4-FFF2-40B4-BE49-F238E27FC236}">
                <a16:creationId xmlns:a16="http://schemas.microsoft.com/office/drawing/2014/main" id="{C0DB1C1D-CF08-5833-EAF9-4F7D1F90F2FA}"/>
              </a:ext>
            </a:extLst>
          </p:cNvPr>
          <p:cNvSpPr txBox="1"/>
          <p:nvPr/>
        </p:nvSpPr>
        <p:spPr>
          <a:xfrm>
            <a:off x="287655" y="1143000"/>
            <a:ext cx="8568690" cy="1196340"/>
          </a:xfrm>
          <a:prstGeom prst="rect">
            <a:avLst/>
          </a:prstGeom>
        </p:spPr>
        <p:txBody>
          <a:bodyPr vert="horz" wrap="square" lIns="0" tIns="12700" rIns="0" bIns="0" rtlCol="0">
            <a:spAutoFit/>
          </a:bodyPr>
          <a:lstStyle/>
          <a:p>
            <a:pPr marL="469900" marR="5080" indent="-457200">
              <a:lnSpc>
                <a:spcPct val="100000"/>
              </a:lnSpc>
              <a:spcBef>
                <a:spcPts val="100"/>
              </a:spcBef>
              <a:buClr>
                <a:srgbClr val="006FC0"/>
              </a:buClr>
              <a:buFont typeface="Wingdings"/>
              <a:buChar char=""/>
              <a:tabLst>
                <a:tab pos="469265" algn="l"/>
                <a:tab pos="469900" algn="l"/>
              </a:tabLst>
            </a:pPr>
            <a:r>
              <a:rPr sz="2400" spc="95" dirty="0">
                <a:latin typeface="標楷體"/>
                <a:cs typeface="標楷體"/>
              </a:rPr>
              <a:t>將</a:t>
            </a:r>
            <a:r>
              <a:rPr sz="2400" dirty="0">
                <a:latin typeface="Times New Roman"/>
                <a:cs typeface="Times New Roman"/>
              </a:rPr>
              <a:t>FPGA</a:t>
            </a:r>
            <a:r>
              <a:rPr sz="2400" spc="95" dirty="0">
                <a:latin typeface="標楷體"/>
                <a:cs typeface="標楷體"/>
              </a:rPr>
              <a:t>板連接至電腦，並</a:t>
            </a:r>
            <a:r>
              <a:rPr sz="2400" spc="95" dirty="0">
                <a:solidFill>
                  <a:srgbClr val="FF0000"/>
                </a:solidFill>
                <a:latin typeface="標楷體"/>
                <a:cs typeface="標楷體"/>
              </a:rPr>
              <a:t>開啟電源</a:t>
            </a:r>
            <a:r>
              <a:rPr sz="2400" spc="90" dirty="0">
                <a:latin typeface="標楷體"/>
                <a:cs typeface="標楷體"/>
              </a:rPr>
              <a:t>，才能讓軟體偵測到板</a:t>
            </a:r>
            <a:r>
              <a:rPr sz="2400" spc="-50" dirty="0">
                <a:latin typeface="標楷體"/>
                <a:cs typeface="標楷體"/>
              </a:rPr>
              <a:t>子</a:t>
            </a:r>
            <a:endParaRPr sz="2400" dirty="0">
              <a:latin typeface="標楷體"/>
              <a:cs typeface="標楷體"/>
            </a:endParaRPr>
          </a:p>
          <a:p>
            <a:pPr marL="469900" indent="-457200">
              <a:lnSpc>
                <a:spcPct val="100000"/>
              </a:lnSpc>
              <a:spcBef>
                <a:spcPts val="575"/>
              </a:spcBef>
              <a:buClr>
                <a:srgbClr val="006FC0"/>
              </a:buClr>
              <a:buFont typeface="Wingdings"/>
              <a:buChar char=""/>
              <a:tabLst>
                <a:tab pos="469265" algn="l"/>
                <a:tab pos="469900" algn="l"/>
              </a:tabLst>
            </a:pPr>
            <a:r>
              <a:rPr sz="2400" dirty="0">
                <a:latin typeface="標楷體"/>
                <a:cs typeface="標楷體"/>
              </a:rPr>
              <a:t>點擊</a:t>
            </a:r>
            <a:r>
              <a:rPr sz="2400" dirty="0">
                <a:latin typeface="Times New Roman"/>
                <a:cs typeface="Times New Roman"/>
              </a:rPr>
              <a:t>“Open</a:t>
            </a:r>
            <a:r>
              <a:rPr sz="2400" spc="15" dirty="0">
                <a:latin typeface="Times New Roman"/>
                <a:cs typeface="Times New Roman"/>
              </a:rPr>
              <a:t> </a:t>
            </a:r>
            <a:r>
              <a:rPr sz="2400" spc="-10" dirty="0">
                <a:latin typeface="Times New Roman"/>
                <a:cs typeface="Times New Roman"/>
              </a:rPr>
              <a:t>target”</a:t>
            </a:r>
            <a:r>
              <a:rPr sz="2400" spc="185" dirty="0">
                <a:latin typeface="標楷體"/>
                <a:cs typeface="標楷體"/>
              </a:rPr>
              <a:t>，選擇</a:t>
            </a:r>
            <a:r>
              <a:rPr sz="2400" dirty="0">
                <a:latin typeface="Times New Roman"/>
                <a:cs typeface="Times New Roman"/>
              </a:rPr>
              <a:t>“Auto</a:t>
            </a:r>
            <a:r>
              <a:rPr sz="2400" spc="25" dirty="0">
                <a:latin typeface="Times New Roman"/>
                <a:cs typeface="Times New Roman"/>
              </a:rPr>
              <a:t> </a:t>
            </a:r>
            <a:r>
              <a:rPr sz="2400" spc="-10" dirty="0">
                <a:latin typeface="Times New Roman"/>
                <a:cs typeface="Times New Roman"/>
              </a:rPr>
              <a:t>Connect”</a:t>
            </a:r>
            <a:endParaRPr sz="2400" dirty="0">
              <a:latin typeface="Times New Roman"/>
              <a:cs typeface="Times New Roman"/>
            </a:endParaRPr>
          </a:p>
        </p:txBody>
      </p:sp>
      <p:pic>
        <p:nvPicPr>
          <p:cNvPr id="8" name="object 6"/>
          <p:cNvPicPr/>
          <p:nvPr/>
        </p:nvPicPr>
        <p:blipFill>
          <a:blip r:embed="rId2" cstate="print"/>
          <a:stretch>
            <a:fillRect/>
          </a:stretch>
        </p:blipFill>
        <p:spPr>
          <a:xfrm>
            <a:off x="1752600" y="2460118"/>
            <a:ext cx="5987796" cy="3756660"/>
          </a:xfrm>
          <a:prstGeom prst="rect">
            <a:avLst/>
          </a:prstGeom>
        </p:spPr>
      </p:pic>
    </p:spTree>
    <p:extLst>
      <p:ext uri="{BB962C8B-B14F-4D97-AF65-F5344CB8AC3E}">
        <p14:creationId xmlns:p14="http://schemas.microsoft.com/office/powerpoint/2010/main" val="73864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815" y="1678685"/>
            <a:ext cx="5832475" cy="391160"/>
          </a:xfrm>
          <a:prstGeom prst="rect">
            <a:avLst/>
          </a:prstGeom>
        </p:spPr>
        <p:txBody>
          <a:bodyPr vert="horz" wrap="square" lIns="0" tIns="12700" rIns="0" bIns="0" rtlCol="0">
            <a:spAutoFit/>
          </a:bodyPr>
          <a:lstStyle/>
          <a:p>
            <a:pPr marL="469900" indent="-457200">
              <a:lnSpc>
                <a:spcPct val="100000"/>
              </a:lnSpc>
              <a:spcBef>
                <a:spcPts val="100"/>
              </a:spcBef>
              <a:buClr>
                <a:srgbClr val="006FC0"/>
              </a:buClr>
              <a:buFont typeface="Wingdings"/>
              <a:buChar char=""/>
              <a:tabLst>
                <a:tab pos="469265" algn="l"/>
                <a:tab pos="469900" algn="l"/>
              </a:tabLst>
            </a:pPr>
            <a:r>
              <a:rPr sz="2400" dirty="0">
                <a:latin typeface="標楷體"/>
                <a:cs typeface="標楷體"/>
              </a:rPr>
              <a:t>出現</a:t>
            </a:r>
            <a:r>
              <a:rPr sz="2400" spc="-25" dirty="0">
                <a:latin typeface="Times New Roman"/>
                <a:cs typeface="Times New Roman"/>
              </a:rPr>
              <a:t>FPGA</a:t>
            </a:r>
            <a:r>
              <a:rPr sz="2400" spc="-5" dirty="0">
                <a:latin typeface="標楷體"/>
                <a:cs typeface="標楷體"/>
              </a:rPr>
              <a:t>板資訊，表示成功連接至電腦</a:t>
            </a:r>
            <a:endParaRPr sz="2400">
              <a:latin typeface="標楷體"/>
              <a:cs typeface="標楷體"/>
            </a:endParaRPr>
          </a:p>
        </p:txBody>
      </p:sp>
      <p:grpSp>
        <p:nvGrpSpPr>
          <p:cNvPr id="4" name="object 4"/>
          <p:cNvGrpSpPr/>
          <p:nvPr/>
        </p:nvGrpSpPr>
        <p:grpSpPr>
          <a:xfrm>
            <a:off x="1973579" y="2531364"/>
            <a:ext cx="5196840" cy="3862070"/>
            <a:chOff x="1973579" y="2531364"/>
            <a:chExt cx="5196840" cy="3862070"/>
          </a:xfrm>
        </p:grpSpPr>
        <p:pic>
          <p:nvPicPr>
            <p:cNvPr id="5" name="object 5"/>
            <p:cNvPicPr/>
            <p:nvPr/>
          </p:nvPicPr>
          <p:blipFill>
            <a:blip r:embed="rId2" cstate="print"/>
            <a:stretch>
              <a:fillRect/>
            </a:stretch>
          </p:blipFill>
          <p:spPr>
            <a:xfrm>
              <a:off x="1973579" y="2531364"/>
              <a:ext cx="5196840" cy="3861816"/>
            </a:xfrm>
            <a:prstGeom prst="rect">
              <a:avLst/>
            </a:prstGeom>
          </p:spPr>
        </p:pic>
        <p:sp>
          <p:nvSpPr>
            <p:cNvPr id="6" name="object 6"/>
            <p:cNvSpPr/>
            <p:nvPr/>
          </p:nvSpPr>
          <p:spPr>
            <a:xfrm>
              <a:off x="2478785" y="4074414"/>
              <a:ext cx="3023870" cy="1224280"/>
            </a:xfrm>
            <a:custGeom>
              <a:avLst/>
              <a:gdLst/>
              <a:ahLst/>
              <a:cxnLst/>
              <a:rect l="l" t="t" r="r" b="b"/>
              <a:pathLst>
                <a:path w="3023870" h="1224279">
                  <a:moveTo>
                    <a:pt x="0" y="1223772"/>
                  </a:moveTo>
                  <a:lnTo>
                    <a:pt x="3023616" y="1223772"/>
                  </a:lnTo>
                  <a:lnTo>
                    <a:pt x="3023616" y="0"/>
                  </a:lnTo>
                  <a:lnTo>
                    <a:pt x="0" y="0"/>
                  </a:lnTo>
                  <a:lnTo>
                    <a:pt x="0" y="1223772"/>
                  </a:lnTo>
                  <a:close/>
                </a:path>
              </a:pathLst>
            </a:custGeom>
            <a:ln w="28956">
              <a:solidFill>
                <a:srgbClr val="FF0000"/>
              </a:solidFill>
            </a:ln>
          </p:spPr>
          <p:txBody>
            <a:bodyPr wrap="square" lIns="0" tIns="0" rIns="0" bIns="0" rtlCol="0"/>
            <a:lstStyle/>
            <a:p>
              <a:endParaRPr/>
            </a:p>
          </p:txBody>
        </p:sp>
      </p:grpSp>
      <p:sp>
        <p:nvSpPr>
          <p:cNvPr id="7" name="object 7"/>
          <p:cNvSpPr txBox="1"/>
          <p:nvPr/>
        </p:nvSpPr>
        <p:spPr>
          <a:xfrm>
            <a:off x="3293490" y="5358129"/>
            <a:ext cx="159067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出現</a:t>
            </a:r>
            <a:r>
              <a:rPr sz="1600" spc="-20" dirty="0">
                <a:solidFill>
                  <a:srgbClr val="FF0000"/>
                </a:solidFill>
                <a:latin typeface="Arial"/>
                <a:cs typeface="Arial"/>
              </a:rPr>
              <a:t>FPGA</a:t>
            </a:r>
            <a:r>
              <a:rPr sz="1600" spc="-25" dirty="0">
                <a:solidFill>
                  <a:srgbClr val="FF0000"/>
                </a:solidFill>
                <a:latin typeface="MS PGothic"/>
                <a:cs typeface="MS PGothic"/>
              </a:rPr>
              <a:t>板資</a:t>
            </a:r>
            <a:r>
              <a:rPr sz="1600" spc="-50" dirty="0">
                <a:solidFill>
                  <a:srgbClr val="FF0000"/>
                </a:solidFill>
                <a:latin typeface="MS PGothic"/>
                <a:cs typeface="MS PGothic"/>
              </a:rPr>
              <a:t>訊</a:t>
            </a:r>
            <a:endParaRPr sz="1600">
              <a:latin typeface="MS PGothic"/>
              <a:cs typeface="MS PGothic"/>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48</a:t>
            </a:fld>
            <a:endParaRPr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1856" y="2852927"/>
            <a:ext cx="4211320" cy="3685540"/>
            <a:chOff x="371856" y="2852927"/>
            <a:chExt cx="4211320" cy="3685540"/>
          </a:xfrm>
        </p:grpSpPr>
        <p:pic>
          <p:nvPicPr>
            <p:cNvPr id="3" name="object 3"/>
            <p:cNvPicPr/>
            <p:nvPr/>
          </p:nvPicPr>
          <p:blipFill>
            <a:blip r:embed="rId2" cstate="print"/>
            <a:stretch>
              <a:fillRect/>
            </a:stretch>
          </p:blipFill>
          <p:spPr>
            <a:xfrm>
              <a:off x="371856" y="2852927"/>
              <a:ext cx="4210812" cy="3685032"/>
            </a:xfrm>
            <a:prstGeom prst="rect">
              <a:avLst/>
            </a:prstGeom>
          </p:spPr>
        </p:pic>
        <p:sp>
          <p:nvSpPr>
            <p:cNvPr id="4" name="object 4"/>
            <p:cNvSpPr/>
            <p:nvPr/>
          </p:nvSpPr>
          <p:spPr>
            <a:xfrm>
              <a:off x="1777745" y="4667250"/>
              <a:ext cx="934719" cy="193675"/>
            </a:xfrm>
            <a:custGeom>
              <a:avLst/>
              <a:gdLst/>
              <a:ahLst/>
              <a:cxnLst/>
              <a:rect l="l" t="t" r="r" b="b"/>
              <a:pathLst>
                <a:path w="934719" h="193675">
                  <a:moveTo>
                    <a:pt x="0" y="193548"/>
                  </a:moveTo>
                  <a:lnTo>
                    <a:pt x="934212" y="193548"/>
                  </a:lnTo>
                  <a:lnTo>
                    <a:pt x="934212" y="0"/>
                  </a:lnTo>
                  <a:lnTo>
                    <a:pt x="0" y="0"/>
                  </a:lnTo>
                  <a:lnTo>
                    <a:pt x="0" y="193548"/>
                  </a:lnTo>
                  <a:close/>
                </a:path>
              </a:pathLst>
            </a:custGeom>
            <a:ln w="28956">
              <a:solidFill>
                <a:srgbClr val="FF0000"/>
              </a:solidFill>
            </a:ln>
          </p:spPr>
          <p:txBody>
            <a:bodyPr wrap="square" lIns="0" tIns="0" rIns="0" bIns="0" rtlCol="0"/>
            <a:lstStyle/>
            <a:p>
              <a:endParaRPr/>
            </a:p>
          </p:txBody>
        </p:sp>
      </p:grpSp>
      <p:sp>
        <p:nvSpPr>
          <p:cNvPr id="5" name="object 5"/>
          <p:cNvSpPr txBox="1"/>
          <p:nvPr/>
        </p:nvSpPr>
        <p:spPr>
          <a:xfrm>
            <a:off x="371856" y="923987"/>
            <a:ext cx="3888104" cy="903605"/>
          </a:xfrm>
          <a:prstGeom prst="rect">
            <a:avLst/>
          </a:prstGeom>
        </p:spPr>
        <p:txBody>
          <a:bodyPr vert="horz" wrap="square" lIns="0" tIns="85725" rIns="0" bIns="0" rtlCol="0">
            <a:spAutoFit/>
          </a:bodyPr>
          <a:lstStyle/>
          <a:p>
            <a:pPr marL="469900" indent="-457200">
              <a:lnSpc>
                <a:spcPct val="100000"/>
              </a:lnSpc>
              <a:spcBef>
                <a:spcPts val="675"/>
              </a:spcBef>
              <a:buClr>
                <a:srgbClr val="006FC0"/>
              </a:buClr>
              <a:buFont typeface="Wingdings"/>
              <a:buChar char=""/>
              <a:tabLst>
                <a:tab pos="469265" algn="l"/>
                <a:tab pos="469900" algn="l"/>
              </a:tabLst>
            </a:pPr>
            <a:r>
              <a:rPr sz="2400" dirty="0">
                <a:latin typeface="標楷體"/>
                <a:cs typeface="標楷體"/>
              </a:rPr>
              <a:t>將</a:t>
            </a:r>
            <a:r>
              <a:rPr sz="2400" dirty="0">
                <a:latin typeface="Times New Roman"/>
                <a:cs typeface="Times New Roman"/>
              </a:rPr>
              <a:t>Bitstrean</a:t>
            </a:r>
            <a:r>
              <a:rPr sz="2400" dirty="0">
                <a:latin typeface="標楷體"/>
                <a:cs typeface="標楷體"/>
              </a:rPr>
              <a:t>燒錄至</a:t>
            </a:r>
            <a:r>
              <a:rPr sz="2400" spc="-25" dirty="0">
                <a:latin typeface="Times New Roman"/>
                <a:cs typeface="Times New Roman"/>
              </a:rPr>
              <a:t>FPGA</a:t>
            </a:r>
            <a:r>
              <a:rPr sz="2400" spc="-50" dirty="0">
                <a:latin typeface="標楷體"/>
                <a:cs typeface="標楷體"/>
              </a:rPr>
              <a:t>板</a:t>
            </a:r>
            <a:endParaRPr sz="2400">
              <a:latin typeface="標楷體"/>
              <a:cs typeface="標楷體"/>
            </a:endParaRPr>
          </a:p>
          <a:p>
            <a:pPr marL="469900" indent="-457200">
              <a:lnSpc>
                <a:spcPct val="100000"/>
              </a:lnSpc>
              <a:spcBef>
                <a:spcPts val="575"/>
              </a:spcBef>
              <a:buClr>
                <a:srgbClr val="006FC0"/>
              </a:buClr>
              <a:buFont typeface="Wingdings"/>
              <a:buChar char=""/>
              <a:tabLst>
                <a:tab pos="469265" algn="l"/>
                <a:tab pos="469900" algn="l"/>
              </a:tabLst>
            </a:pPr>
            <a:r>
              <a:rPr sz="2400" dirty="0">
                <a:latin typeface="標楷體"/>
                <a:cs typeface="標楷體"/>
              </a:rPr>
              <a:t>點擊</a:t>
            </a:r>
            <a:r>
              <a:rPr sz="2400" spc="-10" dirty="0">
                <a:latin typeface="Times New Roman"/>
                <a:cs typeface="Times New Roman"/>
              </a:rPr>
              <a:t>“Program”</a:t>
            </a:r>
            <a:endParaRPr sz="2400">
              <a:latin typeface="Times New Roman"/>
              <a:cs typeface="Times New Roman"/>
            </a:endParaRPr>
          </a:p>
        </p:txBody>
      </p:sp>
      <p:sp>
        <p:nvSpPr>
          <p:cNvPr id="7" name="object 7"/>
          <p:cNvSpPr txBox="1"/>
          <p:nvPr/>
        </p:nvSpPr>
        <p:spPr>
          <a:xfrm>
            <a:off x="2322957" y="4923790"/>
            <a:ext cx="128905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燒錄</a:t>
            </a:r>
            <a:r>
              <a:rPr sz="1600" spc="-10" dirty="0">
                <a:solidFill>
                  <a:srgbClr val="FF0000"/>
                </a:solidFill>
                <a:latin typeface="Arial"/>
                <a:cs typeface="Arial"/>
              </a:rPr>
              <a:t>Bitstream</a:t>
            </a:r>
            <a:endParaRPr sz="1600">
              <a:latin typeface="Arial"/>
              <a:cs typeface="Arial"/>
            </a:endParaRPr>
          </a:p>
        </p:txBody>
      </p:sp>
      <p:sp>
        <p:nvSpPr>
          <p:cNvPr id="8" name="object 8"/>
          <p:cNvSpPr/>
          <p:nvPr/>
        </p:nvSpPr>
        <p:spPr>
          <a:xfrm>
            <a:off x="1884426" y="3358134"/>
            <a:ext cx="647700" cy="143510"/>
          </a:xfrm>
          <a:custGeom>
            <a:avLst/>
            <a:gdLst/>
            <a:ahLst/>
            <a:cxnLst/>
            <a:rect l="l" t="t" r="r" b="b"/>
            <a:pathLst>
              <a:path w="647700" h="143510">
                <a:moveTo>
                  <a:pt x="0" y="143255"/>
                </a:moveTo>
                <a:lnTo>
                  <a:pt x="647700" y="143255"/>
                </a:lnTo>
                <a:lnTo>
                  <a:pt x="647700" y="0"/>
                </a:lnTo>
                <a:lnTo>
                  <a:pt x="0" y="0"/>
                </a:lnTo>
                <a:lnTo>
                  <a:pt x="0" y="143255"/>
                </a:lnTo>
                <a:close/>
              </a:path>
            </a:pathLst>
          </a:custGeom>
          <a:ln w="28956">
            <a:solidFill>
              <a:srgbClr val="FF0000"/>
            </a:solidFill>
          </a:ln>
        </p:spPr>
        <p:txBody>
          <a:bodyPr wrap="square" lIns="0" tIns="0" rIns="0" bIns="0" rtlCol="0"/>
          <a:lstStyle/>
          <a:p>
            <a:endParaRPr/>
          </a:p>
        </p:txBody>
      </p:sp>
      <p:sp>
        <p:nvSpPr>
          <p:cNvPr id="9" name="object 9"/>
          <p:cNvSpPr txBox="1"/>
          <p:nvPr/>
        </p:nvSpPr>
        <p:spPr>
          <a:xfrm>
            <a:off x="1818894" y="3507485"/>
            <a:ext cx="128905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0000"/>
                </a:solidFill>
                <a:latin typeface="MS PGothic"/>
                <a:cs typeface="MS PGothic"/>
              </a:rPr>
              <a:t>燒錄</a:t>
            </a:r>
            <a:r>
              <a:rPr sz="1600" spc="-10" dirty="0">
                <a:solidFill>
                  <a:srgbClr val="FF0000"/>
                </a:solidFill>
                <a:latin typeface="Arial"/>
                <a:cs typeface="Arial"/>
              </a:rPr>
              <a:t>Bitstream</a:t>
            </a:r>
            <a:endParaRPr sz="1600" dirty="0">
              <a:latin typeface="Arial"/>
              <a:cs typeface="Arial"/>
            </a:endParaRPr>
          </a:p>
        </p:txBody>
      </p:sp>
      <p:grpSp>
        <p:nvGrpSpPr>
          <p:cNvPr id="10" name="object 10"/>
          <p:cNvGrpSpPr/>
          <p:nvPr/>
        </p:nvGrpSpPr>
        <p:grpSpPr>
          <a:xfrm>
            <a:off x="4855464" y="3377184"/>
            <a:ext cx="4048125" cy="2299970"/>
            <a:chOff x="4855464" y="3377184"/>
            <a:chExt cx="4048125" cy="2299970"/>
          </a:xfrm>
        </p:grpSpPr>
        <p:pic>
          <p:nvPicPr>
            <p:cNvPr id="11" name="object 11"/>
            <p:cNvPicPr/>
            <p:nvPr/>
          </p:nvPicPr>
          <p:blipFill>
            <a:blip r:embed="rId3" cstate="print"/>
            <a:stretch>
              <a:fillRect/>
            </a:stretch>
          </p:blipFill>
          <p:spPr>
            <a:xfrm>
              <a:off x="4855464" y="3377184"/>
              <a:ext cx="4047743" cy="2299716"/>
            </a:xfrm>
            <a:prstGeom prst="rect">
              <a:avLst/>
            </a:prstGeom>
          </p:spPr>
        </p:pic>
        <p:sp>
          <p:nvSpPr>
            <p:cNvPr id="12" name="object 12"/>
            <p:cNvSpPr/>
            <p:nvPr/>
          </p:nvSpPr>
          <p:spPr>
            <a:xfrm>
              <a:off x="7524750" y="5301234"/>
              <a:ext cx="576580" cy="216535"/>
            </a:xfrm>
            <a:custGeom>
              <a:avLst/>
              <a:gdLst/>
              <a:ahLst/>
              <a:cxnLst/>
              <a:rect l="l" t="t" r="r" b="b"/>
              <a:pathLst>
                <a:path w="576579" h="216535">
                  <a:moveTo>
                    <a:pt x="0" y="216408"/>
                  </a:moveTo>
                  <a:lnTo>
                    <a:pt x="576072" y="216408"/>
                  </a:lnTo>
                  <a:lnTo>
                    <a:pt x="576072" y="0"/>
                  </a:lnTo>
                  <a:lnTo>
                    <a:pt x="0" y="0"/>
                  </a:lnTo>
                  <a:lnTo>
                    <a:pt x="0" y="216408"/>
                  </a:lnTo>
                  <a:close/>
                </a:path>
              </a:pathLst>
            </a:custGeom>
            <a:ln w="28956">
              <a:solidFill>
                <a:srgbClr val="FF0000"/>
              </a:solidFill>
            </a:ln>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49</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0200" y="1577209"/>
            <a:ext cx="8566150" cy="901529"/>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5" dirty="0">
                <a:latin typeface="標楷體"/>
                <a:cs typeface="標楷體"/>
              </a:rPr>
              <a:t>專案</a:t>
            </a:r>
            <a:r>
              <a:rPr sz="2400" dirty="0">
                <a:solidFill>
                  <a:srgbClr val="FF0000"/>
                </a:solidFill>
                <a:latin typeface="標楷體"/>
                <a:cs typeface="標楷體"/>
              </a:rPr>
              <a:t>不能有中文路徑</a:t>
            </a:r>
            <a:r>
              <a:rPr sz="2400" dirty="0">
                <a:latin typeface="標楷體"/>
                <a:cs typeface="標楷體"/>
              </a:rPr>
              <a:t>、</a:t>
            </a:r>
            <a:r>
              <a:rPr sz="2400" spc="-10" dirty="0">
                <a:solidFill>
                  <a:srgbClr val="FF0000"/>
                </a:solidFill>
                <a:latin typeface="標楷體"/>
                <a:cs typeface="標楷體"/>
              </a:rPr>
              <a:t>不能以數字開頭</a:t>
            </a:r>
            <a:endParaRPr sz="2400" dirty="0">
              <a:latin typeface="標楷體"/>
              <a:cs typeface="標楷體"/>
            </a:endParaRPr>
          </a:p>
          <a:p>
            <a:pPr marL="469900" indent="-457834">
              <a:lnSpc>
                <a:spcPct val="100000"/>
              </a:lnSpc>
              <a:spcBef>
                <a:spcPts val="580"/>
              </a:spcBef>
              <a:buClr>
                <a:srgbClr val="006FC0"/>
              </a:buClr>
              <a:buFont typeface="Wingdings"/>
              <a:buChar char=""/>
              <a:tabLst>
                <a:tab pos="469900" algn="l"/>
                <a:tab pos="470534" algn="l"/>
              </a:tabLst>
            </a:pPr>
            <a:r>
              <a:rPr sz="2400" spc="-85" dirty="0">
                <a:latin typeface="標楷體"/>
                <a:cs typeface="標楷體"/>
              </a:rPr>
              <a:t>程式碼加入註解 </a:t>
            </a:r>
            <a:r>
              <a:rPr sz="2400" dirty="0">
                <a:latin typeface="Times New Roman"/>
                <a:cs typeface="Times New Roman"/>
              </a:rPr>
              <a:t>( /*...*</a:t>
            </a:r>
            <a:r>
              <a:rPr sz="2400" spc="-10" dirty="0">
                <a:latin typeface="Times New Roman"/>
                <a:cs typeface="Times New Roman"/>
              </a:rPr>
              <a:t>/ </a:t>
            </a:r>
            <a:r>
              <a:rPr sz="2400" dirty="0">
                <a:latin typeface="Times New Roman"/>
                <a:cs typeface="Times New Roman"/>
              </a:rPr>
              <a:t>or</a:t>
            </a:r>
            <a:r>
              <a:rPr sz="2400" spc="-20" dirty="0">
                <a:latin typeface="Times New Roman"/>
                <a:cs typeface="Times New Roman"/>
              </a:rPr>
              <a:t> //… )</a:t>
            </a:r>
            <a:endParaRPr sz="2400" dirty="0">
              <a:latin typeface="Times New Roman"/>
              <a:cs typeface="Times New Roman"/>
            </a:endParaRPr>
          </a:p>
        </p:txBody>
      </p:sp>
      <p:sp>
        <p:nvSpPr>
          <p:cNvPr id="27" name="object 2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5</a:t>
            </a:fld>
            <a:endParaRPr spc="-25" dirty="0"/>
          </a:p>
        </p:txBody>
      </p:sp>
      <p:sp>
        <p:nvSpPr>
          <p:cNvPr id="29" name="標題 28">
            <a:extLst>
              <a:ext uri="{FF2B5EF4-FFF2-40B4-BE49-F238E27FC236}">
                <a16:creationId xmlns:a16="http://schemas.microsoft.com/office/drawing/2014/main" id="{BC8A5620-ED9C-A398-F285-69644858DBBB}"/>
              </a:ext>
            </a:extLst>
          </p:cNvPr>
          <p:cNvSpPr>
            <a:spLocks noGrp="1"/>
          </p:cNvSpPr>
          <p:nvPr>
            <p:ph type="title"/>
          </p:nvPr>
        </p:nvSpPr>
        <p:spPr/>
        <p:txBody>
          <a:bodyPr/>
          <a:lstStyle/>
          <a:p>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649984"/>
            <a:ext cx="295719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220" dirty="0">
                <a:latin typeface="標楷體"/>
                <a:cs typeface="標楷體"/>
              </a:rPr>
              <a:t>開啟 </a:t>
            </a:r>
            <a:r>
              <a:rPr sz="2400" spc="-10" dirty="0" err="1">
                <a:latin typeface="Times New Roman"/>
                <a:cs typeface="Times New Roman"/>
              </a:rPr>
              <a:t>Vivado</a:t>
            </a:r>
            <a:r>
              <a:rPr sz="2400" spc="-100" dirty="0">
                <a:latin typeface="Times New Roman"/>
                <a:cs typeface="Times New Roman"/>
              </a:rPr>
              <a:t> </a:t>
            </a:r>
            <a:r>
              <a:rPr lang="en-US" altLang="zh-TW" sz="2400" spc="-10" dirty="0">
                <a:latin typeface="Times New Roman"/>
                <a:cs typeface="Times New Roman"/>
              </a:rPr>
              <a:t>2020.2</a:t>
            </a:r>
            <a:endParaRPr sz="2400" dirty="0">
              <a:latin typeface="Times New Roman"/>
              <a:cs typeface="Times New Roman"/>
            </a:endParaRPr>
          </a:p>
        </p:txBody>
      </p:sp>
      <p:grpSp>
        <p:nvGrpSpPr>
          <p:cNvPr id="4" name="object 4"/>
          <p:cNvGrpSpPr/>
          <p:nvPr/>
        </p:nvGrpSpPr>
        <p:grpSpPr>
          <a:xfrm>
            <a:off x="1548383" y="2352302"/>
            <a:ext cx="7282180" cy="3984625"/>
            <a:chOff x="1548383" y="2352302"/>
            <a:chExt cx="7282180" cy="3984625"/>
          </a:xfrm>
        </p:grpSpPr>
        <p:pic>
          <p:nvPicPr>
            <p:cNvPr id="5" name="object 5"/>
            <p:cNvPicPr/>
            <p:nvPr/>
          </p:nvPicPr>
          <p:blipFill>
            <a:blip r:embed="rId2" cstate="print"/>
            <a:stretch>
              <a:fillRect/>
            </a:stretch>
          </p:blipFill>
          <p:spPr>
            <a:xfrm>
              <a:off x="1548383" y="2352302"/>
              <a:ext cx="7281671" cy="3984489"/>
            </a:xfrm>
            <a:prstGeom prst="rect">
              <a:avLst/>
            </a:prstGeom>
          </p:spPr>
        </p:pic>
        <p:sp>
          <p:nvSpPr>
            <p:cNvPr id="6" name="object 6"/>
            <p:cNvSpPr/>
            <p:nvPr/>
          </p:nvSpPr>
          <p:spPr>
            <a:xfrm>
              <a:off x="5632704" y="3177540"/>
              <a:ext cx="1184275" cy="1249680"/>
            </a:xfrm>
            <a:custGeom>
              <a:avLst/>
              <a:gdLst/>
              <a:ahLst/>
              <a:cxnLst/>
              <a:rect l="l" t="t" r="r" b="b"/>
              <a:pathLst>
                <a:path w="1184275" h="1249679">
                  <a:moveTo>
                    <a:pt x="1184148" y="0"/>
                  </a:moveTo>
                  <a:lnTo>
                    <a:pt x="0" y="0"/>
                  </a:lnTo>
                  <a:lnTo>
                    <a:pt x="0" y="1249680"/>
                  </a:lnTo>
                  <a:lnTo>
                    <a:pt x="1184148" y="1249680"/>
                  </a:lnTo>
                  <a:lnTo>
                    <a:pt x="1184148" y="0"/>
                  </a:lnTo>
                  <a:close/>
                </a:path>
              </a:pathLst>
            </a:custGeom>
            <a:solidFill>
              <a:srgbClr val="FFFFFF"/>
            </a:solidFill>
          </p:spPr>
          <p:txBody>
            <a:bodyPr wrap="square" lIns="0" tIns="0" rIns="0" bIns="0" rtlCol="0"/>
            <a:lstStyle/>
            <a:p>
              <a:endParaRPr/>
            </a:p>
          </p:txBody>
        </p:sp>
        <p:sp>
          <p:nvSpPr>
            <p:cNvPr id="7" name="object 7"/>
            <p:cNvSpPr/>
            <p:nvPr/>
          </p:nvSpPr>
          <p:spPr>
            <a:xfrm>
              <a:off x="5632704" y="3177540"/>
              <a:ext cx="1184275" cy="1249680"/>
            </a:xfrm>
            <a:custGeom>
              <a:avLst/>
              <a:gdLst/>
              <a:ahLst/>
              <a:cxnLst/>
              <a:rect l="l" t="t" r="r" b="b"/>
              <a:pathLst>
                <a:path w="1184275" h="1249679">
                  <a:moveTo>
                    <a:pt x="0" y="1249680"/>
                  </a:moveTo>
                  <a:lnTo>
                    <a:pt x="1184148" y="1249680"/>
                  </a:lnTo>
                  <a:lnTo>
                    <a:pt x="1184148" y="0"/>
                  </a:lnTo>
                  <a:lnTo>
                    <a:pt x="0" y="0"/>
                  </a:lnTo>
                  <a:lnTo>
                    <a:pt x="0" y="1249680"/>
                  </a:lnTo>
                  <a:close/>
                </a:path>
              </a:pathLst>
            </a:custGeom>
            <a:ln w="12192">
              <a:solidFill>
                <a:srgbClr val="FFFFFF"/>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281940" y="2421635"/>
            <a:ext cx="986028" cy="1367027"/>
          </a:xfrm>
          <a:prstGeom prst="rect">
            <a:avLst/>
          </a:prstGeom>
        </p:spPr>
      </p:pic>
      <p:sp>
        <p:nvSpPr>
          <p:cNvPr id="9" name="object 9"/>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6</a:t>
            </a:fld>
            <a:endParaRPr spc="-25" dirty="0"/>
          </a:p>
        </p:txBody>
      </p:sp>
      <p:sp>
        <p:nvSpPr>
          <p:cNvPr id="11" name="標題 10">
            <a:extLst>
              <a:ext uri="{FF2B5EF4-FFF2-40B4-BE49-F238E27FC236}">
                <a16:creationId xmlns:a16="http://schemas.microsoft.com/office/drawing/2014/main" id="{DF3AAD4E-AFA9-6034-7CE7-D80D1B30B724}"/>
              </a:ext>
            </a:extLst>
          </p:cNvPr>
          <p:cNvSpPr>
            <a:spLocks noGrp="1"/>
          </p:cNvSpPr>
          <p:nvPr>
            <p:ph type="title"/>
          </p:nvPr>
        </p:nvSpPr>
        <p:spPr/>
        <p:txBody>
          <a:bodyPr/>
          <a:lstStyle/>
          <a:p>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1649984"/>
            <a:ext cx="315912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125" dirty="0">
                <a:latin typeface="標楷體"/>
                <a:cs typeface="標楷體"/>
              </a:rPr>
              <a:t>創建專案 </a:t>
            </a:r>
            <a:r>
              <a:rPr sz="2400" spc="-5" dirty="0">
                <a:latin typeface="Times New Roman"/>
                <a:cs typeface="Times New Roman"/>
              </a:rPr>
              <a:t>/ </a:t>
            </a:r>
            <a:r>
              <a:rPr sz="2400" spc="-15" dirty="0">
                <a:latin typeface="標楷體"/>
                <a:cs typeface="標楷體"/>
              </a:rPr>
              <a:t>開啟專案</a:t>
            </a:r>
            <a:endParaRPr sz="2400">
              <a:latin typeface="標楷體"/>
              <a:cs typeface="標楷體"/>
            </a:endParaRPr>
          </a:p>
        </p:txBody>
      </p:sp>
      <p:pic>
        <p:nvPicPr>
          <p:cNvPr id="4" name="object 4"/>
          <p:cNvPicPr/>
          <p:nvPr/>
        </p:nvPicPr>
        <p:blipFill>
          <a:blip r:embed="rId2" cstate="print"/>
          <a:stretch>
            <a:fillRect/>
          </a:stretch>
        </p:blipFill>
        <p:spPr>
          <a:xfrm>
            <a:off x="684276" y="2627376"/>
            <a:ext cx="3816096" cy="2500884"/>
          </a:xfrm>
          <a:prstGeom prst="rect">
            <a:avLst/>
          </a:prstGeom>
        </p:spPr>
      </p:pic>
      <p:pic>
        <p:nvPicPr>
          <p:cNvPr id="5" name="object 5"/>
          <p:cNvPicPr/>
          <p:nvPr/>
        </p:nvPicPr>
        <p:blipFill>
          <a:blip r:embed="rId3" cstate="print"/>
          <a:stretch>
            <a:fillRect/>
          </a:stretch>
        </p:blipFill>
        <p:spPr>
          <a:xfrm>
            <a:off x="5148071" y="2627376"/>
            <a:ext cx="2991612" cy="2657856"/>
          </a:xfrm>
          <a:prstGeom prst="rect">
            <a:avLst/>
          </a:prstGeom>
        </p:spPr>
      </p:pic>
      <p:sp>
        <p:nvSpPr>
          <p:cNvPr id="6" name="object 6"/>
          <p:cNvSpPr txBox="1"/>
          <p:nvPr/>
        </p:nvSpPr>
        <p:spPr>
          <a:xfrm>
            <a:off x="2999613" y="3038348"/>
            <a:ext cx="836294" cy="473709"/>
          </a:xfrm>
          <a:prstGeom prst="rect">
            <a:avLst/>
          </a:prstGeom>
        </p:spPr>
        <p:txBody>
          <a:bodyPr vert="horz" wrap="square" lIns="0" tIns="51435" rIns="0" bIns="0" rtlCol="0">
            <a:spAutoFit/>
          </a:bodyPr>
          <a:lstStyle/>
          <a:p>
            <a:pPr marL="12700" marR="5080">
              <a:lnSpc>
                <a:spcPts val="1610"/>
              </a:lnSpc>
              <a:spcBef>
                <a:spcPts val="405"/>
              </a:spcBef>
            </a:pPr>
            <a:r>
              <a:rPr sz="1600" spc="-25" dirty="0">
                <a:solidFill>
                  <a:srgbClr val="FF0000"/>
                </a:solidFill>
                <a:latin typeface="MS PGothic"/>
                <a:cs typeface="MS PGothic"/>
              </a:rPr>
              <a:t>創建專</a:t>
            </a:r>
            <a:r>
              <a:rPr sz="1600" spc="-50" dirty="0">
                <a:solidFill>
                  <a:srgbClr val="FF0000"/>
                </a:solidFill>
                <a:latin typeface="MS PGothic"/>
                <a:cs typeface="MS PGothic"/>
              </a:rPr>
              <a:t>案</a:t>
            </a:r>
            <a:r>
              <a:rPr sz="1600" spc="-25" dirty="0">
                <a:solidFill>
                  <a:srgbClr val="FF0000"/>
                </a:solidFill>
                <a:latin typeface="MS PGothic"/>
                <a:cs typeface="MS PGothic"/>
              </a:rPr>
              <a:t>開</a:t>
            </a:r>
            <a:r>
              <a:rPr sz="1600" spc="-25" dirty="0">
                <a:solidFill>
                  <a:srgbClr val="FF0000"/>
                </a:solidFill>
                <a:latin typeface="微軟正黑體"/>
                <a:cs typeface="微軟正黑體"/>
              </a:rPr>
              <a:t>啟</a:t>
            </a:r>
            <a:r>
              <a:rPr sz="1600" spc="-25" dirty="0">
                <a:solidFill>
                  <a:srgbClr val="FF0000"/>
                </a:solidFill>
                <a:latin typeface="MS PGothic"/>
                <a:cs typeface="MS PGothic"/>
              </a:rPr>
              <a:t>專</a:t>
            </a:r>
            <a:r>
              <a:rPr sz="1600" spc="-50" dirty="0">
                <a:solidFill>
                  <a:srgbClr val="FF0000"/>
                </a:solidFill>
                <a:latin typeface="MS PGothic"/>
                <a:cs typeface="MS PGothic"/>
              </a:rPr>
              <a:t>案</a:t>
            </a:r>
            <a:endParaRPr sz="1600">
              <a:latin typeface="MS PGothic"/>
              <a:cs typeface="MS PGothic"/>
            </a:endParaRPr>
          </a:p>
        </p:txBody>
      </p:sp>
      <p:sp>
        <p:nvSpPr>
          <p:cNvPr id="8" name="object 8"/>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7</a:t>
            </a:fld>
            <a:endParaRPr spc="-25" dirty="0"/>
          </a:p>
        </p:txBody>
      </p:sp>
      <p:sp>
        <p:nvSpPr>
          <p:cNvPr id="7" name="object 7"/>
          <p:cNvSpPr txBox="1"/>
          <p:nvPr/>
        </p:nvSpPr>
        <p:spPr>
          <a:xfrm>
            <a:off x="6456679" y="3542538"/>
            <a:ext cx="908050" cy="509905"/>
          </a:xfrm>
          <a:prstGeom prst="rect">
            <a:avLst/>
          </a:prstGeom>
        </p:spPr>
        <p:txBody>
          <a:bodyPr vert="horz" wrap="square" lIns="0" tIns="22225" rIns="0" bIns="0" rtlCol="0">
            <a:spAutoFit/>
          </a:bodyPr>
          <a:lstStyle/>
          <a:p>
            <a:pPr marL="12700" marR="5080" indent="71755">
              <a:lnSpc>
                <a:spcPts val="1900"/>
              </a:lnSpc>
              <a:spcBef>
                <a:spcPts val="175"/>
              </a:spcBef>
            </a:pPr>
            <a:r>
              <a:rPr sz="1600" spc="-25" dirty="0">
                <a:solidFill>
                  <a:srgbClr val="FF0000"/>
                </a:solidFill>
                <a:latin typeface="MS PGothic"/>
                <a:cs typeface="MS PGothic"/>
              </a:rPr>
              <a:t>創建專</a:t>
            </a:r>
            <a:r>
              <a:rPr sz="1600" spc="-50" dirty="0">
                <a:solidFill>
                  <a:srgbClr val="FF0000"/>
                </a:solidFill>
                <a:latin typeface="MS PGothic"/>
                <a:cs typeface="MS PGothic"/>
              </a:rPr>
              <a:t>案</a:t>
            </a:r>
            <a:r>
              <a:rPr sz="1600" spc="-25" dirty="0">
                <a:solidFill>
                  <a:srgbClr val="FF0000"/>
                </a:solidFill>
                <a:latin typeface="MS PGothic"/>
                <a:cs typeface="MS PGothic"/>
              </a:rPr>
              <a:t>開</a:t>
            </a:r>
            <a:r>
              <a:rPr sz="1600" spc="-25" dirty="0">
                <a:solidFill>
                  <a:srgbClr val="FF0000"/>
                </a:solidFill>
                <a:latin typeface="微軟正黑體"/>
                <a:cs typeface="微軟正黑體"/>
              </a:rPr>
              <a:t>啟</a:t>
            </a:r>
            <a:r>
              <a:rPr sz="1600" spc="-25" dirty="0">
                <a:solidFill>
                  <a:srgbClr val="FF0000"/>
                </a:solidFill>
                <a:latin typeface="MS PGothic"/>
                <a:cs typeface="MS PGothic"/>
              </a:rPr>
              <a:t>專</a:t>
            </a:r>
            <a:r>
              <a:rPr sz="1600" spc="-50" dirty="0">
                <a:solidFill>
                  <a:srgbClr val="FF0000"/>
                </a:solidFill>
                <a:latin typeface="MS PGothic"/>
                <a:cs typeface="MS PGothic"/>
              </a:rPr>
              <a:t>案</a:t>
            </a:r>
            <a:endParaRPr sz="1600">
              <a:latin typeface="MS PGothic"/>
              <a:cs typeface="MS PGothic"/>
            </a:endParaRPr>
          </a:p>
        </p:txBody>
      </p:sp>
      <p:sp>
        <p:nvSpPr>
          <p:cNvPr id="10" name="標題 9">
            <a:extLst>
              <a:ext uri="{FF2B5EF4-FFF2-40B4-BE49-F238E27FC236}">
                <a16:creationId xmlns:a16="http://schemas.microsoft.com/office/drawing/2014/main" id="{BE74A3D9-C3E5-0620-19EC-1F4AB880B1AB}"/>
              </a:ext>
            </a:extLst>
          </p:cNvPr>
          <p:cNvSpPr>
            <a:spLocks noGrp="1"/>
          </p:cNvSpPr>
          <p:nvPr>
            <p:ph type="title"/>
          </p:nvPr>
        </p:nvSpPr>
        <p:spPr/>
        <p:txBody>
          <a:bodyPr/>
          <a:lstStyle/>
          <a:p>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0200" y="1577209"/>
            <a:ext cx="2312035" cy="1342390"/>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15" dirty="0">
                <a:latin typeface="標楷體"/>
                <a:cs typeface="標楷體"/>
              </a:rPr>
              <a:t>創新專案</a:t>
            </a:r>
            <a:endParaRPr sz="2400">
              <a:latin typeface="標楷體"/>
              <a:cs typeface="標楷體"/>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標楷體"/>
                <a:cs typeface="標楷體"/>
              </a:rPr>
              <a:t>無意義開場白</a:t>
            </a:r>
            <a:endParaRPr sz="2400">
              <a:latin typeface="標楷體"/>
              <a:cs typeface="標楷體"/>
            </a:endParaRPr>
          </a:p>
          <a:p>
            <a:pPr marL="469900" indent="-457834">
              <a:lnSpc>
                <a:spcPct val="100000"/>
              </a:lnSpc>
              <a:spcBef>
                <a:spcPts val="575"/>
              </a:spcBef>
              <a:buClr>
                <a:srgbClr val="006FC0"/>
              </a:buClr>
              <a:buFont typeface="Wingdings"/>
              <a:buChar char=""/>
              <a:tabLst>
                <a:tab pos="469900" algn="l"/>
                <a:tab pos="470534" algn="l"/>
              </a:tabLst>
            </a:pPr>
            <a:r>
              <a:rPr sz="2400" spc="-5" dirty="0">
                <a:latin typeface="標楷體"/>
                <a:cs typeface="標楷體"/>
              </a:rPr>
              <a:t>直接</a:t>
            </a:r>
            <a:r>
              <a:rPr sz="2400" spc="-10" dirty="0">
                <a:latin typeface="Times New Roman"/>
                <a:cs typeface="Times New Roman"/>
              </a:rPr>
              <a:t>“Next”</a:t>
            </a:r>
            <a:endParaRPr sz="2400">
              <a:latin typeface="Times New Roman"/>
              <a:cs typeface="Times New Roman"/>
            </a:endParaRPr>
          </a:p>
        </p:txBody>
      </p:sp>
      <p:grpSp>
        <p:nvGrpSpPr>
          <p:cNvPr id="4" name="object 4"/>
          <p:cNvGrpSpPr/>
          <p:nvPr/>
        </p:nvGrpSpPr>
        <p:grpSpPr>
          <a:xfrm>
            <a:off x="2988564" y="1772411"/>
            <a:ext cx="5520055" cy="4680585"/>
            <a:chOff x="2988564" y="1772411"/>
            <a:chExt cx="5520055" cy="4680585"/>
          </a:xfrm>
        </p:grpSpPr>
        <p:pic>
          <p:nvPicPr>
            <p:cNvPr id="5" name="object 5"/>
            <p:cNvPicPr/>
            <p:nvPr/>
          </p:nvPicPr>
          <p:blipFill>
            <a:blip r:embed="rId2" cstate="print"/>
            <a:stretch>
              <a:fillRect/>
            </a:stretch>
          </p:blipFill>
          <p:spPr>
            <a:xfrm>
              <a:off x="2988564" y="1772411"/>
              <a:ext cx="5519928" cy="4680204"/>
            </a:xfrm>
            <a:prstGeom prst="rect">
              <a:avLst/>
            </a:prstGeom>
          </p:spPr>
        </p:pic>
        <p:sp>
          <p:nvSpPr>
            <p:cNvPr id="6" name="object 6"/>
            <p:cNvSpPr/>
            <p:nvPr/>
          </p:nvSpPr>
          <p:spPr>
            <a:xfrm>
              <a:off x="6372605" y="6058661"/>
              <a:ext cx="576580" cy="251460"/>
            </a:xfrm>
            <a:custGeom>
              <a:avLst/>
              <a:gdLst/>
              <a:ahLst/>
              <a:cxnLst/>
              <a:rect l="l" t="t" r="r" b="b"/>
              <a:pathLst>
                <a:path w="576579" h="251460">
                  <a:moveTo>
                    <a:pt x="0" y="251459"/>
                  </a:moveTo>
                  <a:lnTo>
                    <a:pt x="576072" y="251459"/>
                  </a:lnTo>
                  <a:lnTo>
                    <a:pt x="576072" y="0"/>
                  </a:lnTo>
                  <a:lnTo>
                    <a:pt x="0" y="0"/>
                  </a:lnTo>
                  <a:lnTo>
                    <a:pt x="0" y="251459"/>
                  </a:lnTo>
                  <a:close/>
                </a:path>
              </a:pathLst>
            </a:custGeom>
            <a:ln w="28956">
              <a:solidFill>
                <a:srgbClr val="FF0000"/>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8</a:t>
            </a:fld>
            <a:endParaRPr spc="-25" dirty="0"/>
          </a:p>
        </p:txBody>
      </p:sp>
      <p:sp>
        <p:nvSpPr>
          <p:cNvPr id="9" name="標題 8">
            <a:extLst>
              <a:ext uri="{FF2B5EF4-FFF2-40B4-BE49-F238E27FC236}">
                <a16:creationId xmlns:a16="http://schemas.microsoft.com/office/drawing/2014/main" id="{54A106E4-30EA-A6D9-203D-233AF573EDD0}"/>
              </a:ext>
            </a:extLst>
          </p:cNvPr>
          <p:cNvSpPr>
            <a:spLocks noGrp="1"/>
          </p:cNvSpPr>
          <p:nvPr>
            <p:ph type="title"/>
          </p:nvPr>
        </p:nvSpPr>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76700" y="1845564"/>
            <a:ext cx="4703445" cy="4015740"/>
            <a:chOff x="4076700" y="1845564"/>
            <a:chExt cx="4703445" cy="4015740"/>
          </a:xfrm>
        </p:grpSpPr>
        <p:pic>
          <p:nvPicPr>
            <p:cNvPr id="3" name="object 3"/>
            <p:cNvPicPr/>
            <p:nvPr/>
          </p:nvPicPr>
          <p:blipFill>
            <a:blip r:embed="rId2" cstate="print"/>
            <a:stretch>
              <a:fillRect/>
            </a:stretch>
          </p:blipFill>
          <p:spPr>
            <a:xfrm>
              <a:off x="4076700" y="1845564"/>
              <a:ext cx="4703063" cy="4015740"/>
            </a:xfrm>
            <a:prstGeom prst="rect">
              <a:avLst/>
            </a:prstGeom>
          </p:spPr>
        </p:pic>
        <p:sp>
          <p:nvSpPr>
            <p:cNvPr id="4" name="object 4"/>
            <p:cNvSpPr/>
            <p:nvPr/>
          </p:nvSpPr>
          <p:spPr>
            <a:xfrm>
              <a:off x="4213097" y="2710434"/>
              <a:ext cx="1871980" cy="455930"/>
            </a:xfrm>
            <a:custGeom>
              <a:avLst/>
              <a:gdLst/>
              <a:ahLst/>
              <a:cxnLst/>
              <a:rect l="l" t="t" r="r" b="b"/>
              <a:pathLst>
                <a:path w="1871979" h="455930">
                  <a:moveTo>
                    <a:pt x="0" y="214884"/>
                  </a:moveTo>
                  <a:lnTo>
                    <a:pt x="1295400" y="214884"/>
                  </a:lnTo>
                  <a:lnTo>
                    <a:pt x="1295400" y="0"/>
                  </a:lnTo>
                  <a:lnTo>
                    <a:pt x="0" y="0"/>
                  </a:lnTo>
                  <a:lnTo>
                    <a:pt x="0" y="214884"/>
                  </a:lnTo>
                  <a:close/>
                </a:path>
                <a:path w="1871979" h="455930">
                  <a:moveTo>
                    <a:pt x="0" y="455676"/>
                  </a:moveTo>
                  <a:lnTo>
                    <a:pt x="1871472" y="455676"/>
                  </a:lnTo>
                  <a:lnTo>
                    <a:pt x="1871472" y="239268"/>
                  </a:lnTo>
                  <a:lnTo>
                    <a:pt x="0" y="239268"/>
                  </a:lnTo>
                  <a:lnTo>
                    <a:pt x="0" y="455676"/>
                  </a:lnTo>
                  <a:close/>
                </a:path>
              </a:pathLst>
            </a:custGeom>
            <a:ln w="28956">
              <a:solidFill>
                <a:srgbClr val="FF0000"/>
              </a:solidFill>
            </a:ln>
          </p:spPr>
          <p:txBody>
            <a:bodyPr wrap="square" lIns="0" tIns="0" rIns="0" bIns="0" rtlCol="0"/>
            <a:lstStyle/>
            <a:p>
              <a:endParaRPr/>
            </a:p>
          </p:txBody>
        </p:sp>
      </p:grpSp>
      <p:sp>
        <p:nvSpPr>
          <p:cNvPr id="6" name="object 6"/>
          <p:cNvSpPr txBox="1"/>
          <p:nvPr/>
        </p:nvSpPr>
        <p:spPr>
          <a:xfrm>
            <a:off x="330200" y="1577209"/>
            <a:ext cx="2312035" cy="902969"/>
          </a:xfrm>
          <a:prstGeom prst="rect">
            <a:avLst/>
          </a:prstGeom>
        </p:spPr>
        <p:txBody>
          <a:bodyPr vert="horz" wrap="square" lIns="0" tIns="85090" rIns="0" bIns="0" rtlCol="0">
            <a:spAutoFit/>
          </a:bodyPr>
          <a:lstStyle/>
          <a:p>
            <a:pPr marL="469900" indent="-457834">
              <a:lnSpc>
                <a:spcPct val="100000"/>
              </a:lnSpc>
              <a:spcBef>
                <a:spcPts val="670"/>
              </a:spcBef>
              <a:buClr>
                <a:srgbClr val="006FC0"/>
              </a:buClr>
              <a:buFont typeface="Wingdings"/>
              <a:buChar char=""/>
              <a:tabLst>
                <a:tab pos="469900" algn="l"/>
                <a:tab pos="470534" algn="l"/>
              </a:tabLst>
            </a:pPr>
            <a:r>
              <a:rPr sz="2400" spc="-10" dirty="0">
                <a:latin typeface="標楷體"/>
                <a:cs typeface="標楷體"/>
              </a:rPr>
              <a:t>輸入專案名稱</a:t>
            </a:r>
            <a:endParaRPr sz="2400">
              <a:latin typeface="標楷體"/>
              <a:cs typeface="標楷體"/>
            </a:endParaRPr>
          </a:p>
          <a:p>
            <a:pPr marL="469900" indent="-457834">
              <a:lnSpc>
                <a:spcPct val="100000"/>
              </a:lnSpc>
              <a:spcBef>
                <a:spcPts val="580"/>
              </a:spcBef>
              <a:buClr>
                <a:srgbClr val="006FC0"/>
              </a:buClr>
              <a:buFont typeface="Wingdings"/>
              <a:buChar char=""/>
              <a:tabLst>
                <a:tab pos="469900" algn="l"/>
                <a:tab pos="470534" algn="l"/>
              </a:tabLst>
            </a:pPr>
            <a:r>
              <a:rPr sz="2400" spc="-20" dirty="0">
                <a:latin typeface="標楷體"/>
                <a:cs typeface="標楷體"/>
              </a:rPr>
              <a:t>輸入專案位址</a:t>
            </a:r>
            <a:endParaRPr sz="2400">
              <a:latin typeface="標楷體"/>
              <a:cs typeface="標楷體"/>
            </a:endParaRPr>
          </a:p>
        </p:txBody>
      </p:sp>
      <p:sp>
        <p:nvSpPr>
          <p:cNvPr id="7" name="object 7"/>
          <p:cNvSpPr txBox="1"/>
          <p:nvPr/>
        </p:nvSpPr>
        <p:spPr>
          <a:xfrm>
            <a:off x="330200" y="2529585"/>
            <a:ext cx="1346835" cy="391160"/>
          </a:xfrm>
          <a:prstGeom prst="rect">
            <a:avLst/>
          </a:prstGeom>
        </p:spPr>
        <p:txBody>
          <a:bodyPr vert="horz" wrap="square" lIns="0" tIns="12700" rIns="0" bIns="0" rtlCol="0">
            <a:spAutoFit/>
          </a:bodyPr>
          <a:lstStyle/>
          <a:p>
            <a:pPr marL="469900" indent="-457834">
              <a:lnSpc>
                <a:spcPct val="100000"/>
              </a:lnSpc>
              <a:spcBef>
                <a:spcPts val="100"/>
              </a:spcBef>
              <a:buClr>
                <a:srgbClr val="006FC0"/>
              </a:buClr>
              <a:buFont typeface="Wingdings"/>
              <a:buChar char=""/>
              <a:tabLst>
                <a:tab pos="469900" algn="l"/>
                <a:tab pos="470534" algn="l"/>
              </a:tabLst>
            </a:pPr>
            <a:r>
              <a:rPr sz="2400" spc="-10" dirty="0">
                <a:latin typeface="Times New Roman"/>
                <a:cs typeface="Times New Roman"/>
              </a:rPr>
              <a:t>“Next”</a:t>
            </a:r>
            <a:endParaRPr sz="2400">
              <a:latin typeface="Times New Roman"/>
              <a:cs typeface="Times New Roman"/>
            </a:endParaRPr>
          </a:p>
        </p:txBody>
      </p:sp>
      <p:sp>
        <p:nvSpPr>
          <p:cNvPr id="8" name="object 8"/>
          <p:cNvSpPr txBox="1"/>
          <p:nvPr/>
        </p:nvSpPr>
        <p:spPr>
          <a:xfrm>
            <a:off x="5587746" y="2642997"/>
            <a:ext cx="276288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輸入專案名稱</a:t>
            </a:r>
            <a:r>
              <a:rPr sz="1600" spc="-10" dirty="0">
                <a:solidFill>
                  <a:srgbClr val="FF0000"/>
                </a:solidFill>
                <a:latin typeface="MS PGothic"/>
                <a:cs typeface="MS PGothic"/>
              </a:rPr>
              <a:t>（</a:t>
            </a:r>
            <a:r>
              <a:rPr sz="1600" spc="-25" dirty="0">
                <a:solidFill>
                  <a:srgbClr val="FF0000"/>
                </a:solidFill>
                <a:latin typeface="MS PGothic"/>
                <a:cs typeface="MS PGothic"/>
              </a:rPr>
              <a:t>不能以數字開</a:t>
            </a:r>
            <a:r>
              <a:rPr sz="1600" spc="-50" dirty="0">
                <a:solidFill>
                  <a:srgbClr val="FF0000"/>
                </a:solidFill>
                <a:latin typeface="MS PGothic"/>
                <a:cs typeface="MS PGothic"/>
              </a:rPr>
              <a:t>頭</a:t>
            </a:r>
            <a:endParaRPr sz="1600">
              <a:latin typeface="MS PGothic"/>
              <a:cs typeface="MS PGothic"/>
            </a:endParaRPr>
          </a:p>
        </p:txBody>
      </p:sp>
      <p:sp>
        <p:nvSpPr>
          <p:cNvPr id="9" name="object 9"/>
          <p:cNvSpPr txBox="1"/>
          <p:nvPr/>
        </p:nvSpPr>
        <p:spPr>
          <a:xfrm>
            <a:off x="4227576" y="2876168"/>
            <a:ext cx="1842770" cy="269240"/>
          </a:xfrm>
          <a:prstGeom prst="rect">
            <a:avLst/>
          </a:prstGeom>
        </p:spPr>
        <p:txBody>
          <a:bodyPr vert="horz" wrap="square" lIns="0" tIns="12065" rIns="0" bIns="0" rtlCol="0">
            <a:spAutoFit/>
          </a:bodyPr>
          <a:lstStyle/>
          <a:p>
            <a:pPr marR="361315" algn="r">
              <a:lnSpc>
                <a:spcPct val="100000"/>
              </a:lnSpc>
              <a:spcBef>
                <a:spcPts val="95"/>
              </a:spcBef>
            </a:pPr>
            <a:r>
              <a:rPr sz="1600" spc="-5" dirty="0">
                <a:solidFill>
                  <a:srgbClr val="FF0000"/>
                </a:solidFill>
                <a:latin typeface="MS PGothic"/>
                <a:cs typeface="MS PGothic"/>
              </a:rPr>
              <a:t>）</a:t>
            </a:r>
            <a:endParaRPr sz="1600">
              <a:latin typeface="MS PGothic"/>
              <a:cs typeface="MS PGothic"/>
            </a:endParaRPr>
          </a:p>
        </p:txBody>
      </p:sp>
      <p:sp>
        <p:nvSpPr>
          <p:cNvPr id="10" name="object 10"/>
          <p:cNvSpPr txBox="1"/>
          <p:nvPr/>
        </p:nvSpPr>
        <p:spPr>
          <a:xfrm>
            <a:off x="6164071" y="2921254"/>
            <a:ext cx="2797175"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輸入專案位址</a:t>
            </a:r>
            <a:r>
              <a:rPr sz="1600" spc="-20" dirty="0">
                <a:solidFill>
                  <a:srgbClr val="FF0000"/>
                </a:solidFill>
                <a:latin typeface="Arial"/>
                <a:cs typeface="Arial"/>
              </a:rPr>
              <a:t>(</a:t>
            </a:r>
            <a:r>
              <a:rPr sz="1600" spc="-25" dirty="0">
                <a:solidFill>
                  <a:srgbClr val="FF0000"/>
                </a:solidFill>
                <a:latin typeface="MS PGothic"/>
                <a:cs typeface="MS PGothic"/>
              </a:rPr>
              <a:t>不能有中文路</a:t>
            </a:r>
            <a:r>
              <a:rPr sz="1600" spc="-10" dirty="0">
                <a:solidFill>
                  <a:srgbClr val="FF0000"/>
                </a:solidFill>
                <a:latin typeface="MS PGothic"/>
                <a:cs typeface="MS PGothic"/>
              </a:rPr>
              <a:t>徑</a:t>
            </a:r>
            <a:r>
              <a:rPr sz="1600" spc="-50" dirty="0">
                <a:solidFill>
                  <a:srgbClr val="FF0000"/>
                </a:solidFill>
                <a:latin typeface="Arial"/>
                <a:cs typeface="Arial"/>
              </a:rPr>
              <a:t>)</a:t>
            </a:r>
            <a:endParaRPr sz="1600">
              <a:latin typeface="Arial"/>
              <a:cs typeface="Arial"/>
            </a:endParaRPr>
          </a:p>
        </p:txBody>
      </p:sp>
      <p:sp>
        <p:nvSpPr>
          <p:cNvPr id="11" name="object 11"/>
          <p:cNvSpPr/>
          <p:nvPr/>
        </p:nvSpPr>
        <p:spPr>
          <a:xfrm>
            <a:off x="4213097" y="3176777"/>
            <a:ext cx="1295400" cy="216535"/>
          </a:xfrm>
          <a:custGeom>
            <a:avLst/>
            <a:gdLst/>
            <a:ahLst/>
            <a:cxnLst/>
            <a:rect l="l" t="t" r="r" b="b"/>
            <a:pathLst>
              <a:path w="1295400" h="216535">
                <a:moveTo>
                  <a:pt x="0" y="216408"/>
                </a:moveTo>
                <a:lnTo>
                  <a:pt x="1295400" y="216408"/>
                </a:lnTo>
                <a:lnTo>
                  <a:pt x="1295400" y="0"/>
                </a:lnTo>
                <a:lnTo>
                  <a:pt x="0" y="0"/>
                </a:lnTo>
                <a:lnTo>
                  <a:pt x="0" y="216408"/>
                </a:lnTo>
                <a:close/>
              </a:path>
            </a:pathLst>
          </a:custGeom>
          <a:ln w="28956">
            <a:solidFill>
              <a:srgbClr val="FF0000"/>
            </a:solidFill>
          </a:ln>
        </p:spPr>
        <p:txBody>
          <a:bodyPr wrap="square" lIns="0" tIns="0" rIns="0" bIns="0" rtlCol="0"/>
          <a:lstStyle/>
          <a:p>
            <a:endParaRPr/>
          </a:p>
        </p:txBody>
      </p:sp>
      <p:sp>
        <p:nvSpPr>
          <p:cNvPr id="12" name="object 12"/>
          <p:cNvSpPr txBox="1"/>
          <p:nvPr/>
        </p:nvSpPr>
        <p:spPr>
          <a:xfrm>
            <a:off x="5560567" y="3173348"/>
            <a:ext cx="205232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FF0000"/>
                </a:solidFill>
                <a:latin typeface="MS PGothic"/>
                <a:cs typeface="MS PGothic"/>
              </a:rPr>
              <a:t>於當前路徑生成子目</a:t>
            </a:r>
            <a:r>
              <a:rPr sz="1600" spc="-50" dirty="0">
                <a:solidFill>
                  <a:srgbClr val="FF0000"/>
                </a:solidFill>
                <a:latin typeface="MS PGothic"/>
                <a:cs typeface="MS PGothic"/>
              </a:rPr>
              <a:t>錄</a:t>
            </a:r>
            <a:endParaRPr sz="1600">
              <a:latin typeface="MS PGothic"/>
              <a:cs typeface="MS PGothic"/>
            </a:endParaRPr>
          </a:p>
        </p:txBody>
      </p:sp>
      <p:sp>
        <p:nvSpPr>
          <p:cNvPr id="13" name="object 13"/>
          <p:cNvSpPr/>
          <p:nvPr/>
        </p:nvSpPr>
        <p:spPr>
          <a:xfrm>
            <a:off x="6948678" y="5517641"/>
            <a:ext cx="576580" cy="216535"/>
          </a:xfrm>
          <a:custGeom>
            <a:avLst/>
            <a:gdLst/>
            <a:ahLst/>
            <a:cxnLst/>
            <a:rect l="l" t="t" r="r" b="b"/>
            <a:pathLst>
              <a:path w="576579" h="216535">
                <a:moveTo>
                  <a:pt x="0" y="216407"/>
                </a:moveTo>
                <a:lnTo>
                  <a:pt x="576072" y="216407"/>
                </a:lnTo>
                <a:lnTo>
                  <a:pt x="576072" y="0"/>
                </a:lnTo>
                <a:lnTo>
                  <a:pt x="0" y="0"/>
                </a:lnTo>
                <a:lnTo>
                  <a:pt x="0" y="216407"/>
                </a:lnTo>
                <a:close/>
              </a:path>
            </a:pathLst>
          </a:custGeom>
          <a:ln w="28956">
            <a:solidFill>
              <a:srgbClr val="FF0000"/>
            </a:solidFill>
          </a:ln>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26670" rIns="0" bIns="0" rtlCol="0">
            <a:spAutoFit/>
          </a:bodyPr>
          <a:lstStyle/>
          <a:p>
            <a:pPr marL="12700">
              <a:lnSpc>
                <a:spcPct val="100000"/>
              </a:lnSpc>
              <a:spcBef>
                <a:spcPts val="210"/>
              </a:spcBef>
            </a:pPr>
            <a:r>
              <a:rPr spc="-25" dirty="0"/>
              <a:t>P</a:t>
            </a:r>
            <a:fld id="{81D60167-4931-47E6-BA6A-407CBD079E47}" type="slidenum">
              <a:rPr spc="-25" dirty="0"/>
              <a:t>9</a:t>
            </a:fld>
            <a:endParaRPr spc="-25" dirty="0"/>
          </a:p>
        </p:txBody>
      </p:sp>
      <p:sp>
        <p:nvSpPr>
          <p:cNvPr id="16" name="標題 15">
            <a:extLst>
              <a:ext uri="{FF2B5EF4-FFF2-40B4-BE49-F238E27FC236}">
                <a16:creationId xmlns:a16="http://schemas.microsoft.com/office/drawing/2014/main" id="{D3FAE437-1B4F-2791-F5CA-EEEDE9790EE3}"/>
              </a:ext>
            </a:extLst>
          </p:cNvPr>
          <p:cNvSpPr>
            <a:spLocks noGrp="1"/>
          </p:cNvSpPr>
          <p:nvPr>
            <p:ph type="title"/>
          </p:nvPr>
        </p:nvSpPr>
        <p:spPr/>
        <p:txBody>
          <a:bodyPr/>
          <a:lstStyle/>
          <a:p>
            <a:endParaRPr lang="zh-TW" altLang="en-US"/>
          </a:p>
        </p:txBody>
      </p:sp>
    </p:spTree>
  </p:cSld>
  <p:clrMapOvr>
    <a:masterClrMapping/>
  </p:clrMapOvr>
</p:sld>
</file>

<file path=ppt/theme/theme1.xml><?xml version="1.0" encoding="utf-8"?>
<a:theme xmlns:a="http://schemas.openxmlformats.org/drawingml/2006/main" name="Office Theme">
  <a:themeElements>
    <a:clrScheme name="自訂 1">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72</TotalTime>
  <Words>817</Words>
  <Application>Microsoft Office PowerPoint</Application>
  <PresentationFormat>如螢幕大小 (4:3)</PresentationFormat>
  <Paragraphs>251</Paragraphs>
  <Slides>49</Slides>
  <Notes>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49</vt:i4>
      </vt:variant>
    </vt:vector>
  </HeadingPairs>
  <TitlesOfParts>
    <vt:vector size="60" baseType="lpstr">
      <vt:lpstr>Aptos</vt:lpstr>
      <vt:lpstr>Arial (本文)</vt:lpstr>
      <vt:lpstr>MS PGothic</vt:lpstr>
      <vt:lpstr>微軟正黑體</vt:lpstr>
      <vt:lpstr>標楷體</vt:lpstr>
      <vt:lpstr>Arial</vt:lpstr>
      <vt:lpstr>Arial Black</vt:lpstr>
      <vt:lpstr>Calibri</vt:lpstr>
      <vt:lpstr>Times New Roman</vt:lpstr>
      <vt:lpstr>Wingdings</vt:lpstr>
      <vt:lpstr>Office Theme</vt:lpstr>
      <vt:lpstr>FPGA Lab10 Vivado 2020.2 </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選板子</vt:lpstr>
      <vt:lpstr>選板子</vt:lpstr>
      <vt:lpstr>選板子</vt:lpstr>
      <vt:lpstr>選板子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Lab10 – Simulation result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Lab-2   7 segment displayer</dc:title>
  <dc:creator>林仕杰</dc:creator>
  <cp:lastModifiedBy>柯立恆</cp:lastModifiedBy>
  <cp:revision>39</cp:revision>
  <dcterms:created xsi:type="dcterms:W3CDTF">2024-05-20T09:45:34Z</dcterms:created>
  <dcterms:modified xsi:type="dcterms:W3CDTF">2024-05-20T11:36:25Z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2021-03-31T00:00:00Z</vt:filetime>
  </property>
  <property fmtid="{D5CDD505-2E9C-101B-9397-08002B2CF9AE}" pid="3" name="Creator">
    <vt:lpwstr>Microsoft® PowerPoint® 2016</vt:lpwstr>
  </property>
  <property fmtid="{D5CDD505-2E9C-101B-9397-08002B2CF9AE}" pid="4" name="LastSaved">
    <vt:filetime>2024-05-20T00:00:00Z</vt:filetime>
  </property>
</Properties>
</file>